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4" r:id="rId8"/>
    <p:sldId id="265" r:id="rId9"/>
    <p:sldId id="263" r:id="rId10"/>
    <p:sldId id="266" r:id="rId11"/>
    <p:sldId id="267" r:id="rId12"/>
    <p:sldId id="268" r:id="rId13"/>
    <p:sldId id="269" r:id="rId14"/>
    <p:sldId id="270" r:id="rId15"/>
    <p:sldId id="273" r:id="rId16"/>
    <p:sldId id="272" r:id="rId17"/>
    <p:sldId id="271" r:id="rId18"/>
    <p:sldId id="276" r:id="rId19"/>
    <p:sldId id="274" r:id="rId20"/>
    <p:sldId id="277" r:id="rId21"/>
    <p:sldId id="275" r:id="rId2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BA95D0D1-F793-4CF7-8954-54A8C18A00A8}" type="datetimeFigureOut">
              <a:rPr lang="nl-NL" smtClean="0"/>
              <a:t>29-3-2018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461CEE9-5F21-4D3A-A530-8F0B2279C4B0}" type="slidenum">
              <a:rPr lang="nl-NL" smtClean="0"/>
              <a:t>‹nr.›</a:t>
            </a:fld>
            <a:endParaRPr lang="nl-NL"/>
          </a:p>
        </p:txBody>
      </p:sp>
    </p:spTree>
    <p:extLst>
      <p:ext uri="{BB962C8B-B14F-4D97-AF65-F5344CB8AC3E}">
        <p14:creationId xmlns:p14="http://schemas.microsoft.com/office/powerpoint/2010/main" val="1506816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A95D0D1-F793-4CF7-8954-54A8C18A00A8}" type="datetimeFigureOut">
              <a:rPr lang="nl-NL" smtClean="0"/>
              <a:t>29-3-2018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461CEE9-5F21-4D3A-A530-8F0B2279C4B0}" type="slidenum">
              <a:rPr lang="nl-NL" smtClean="0"/>
              <a:t>‹nr.›</a:t>
            </a:fld>
            <a:endParaRPr lang="nl-NL"/>
          </a:p>
        </p:txBody>
      </p:sp>
    </p:spTree>
    <p:extLst>
      <p:ext uri="{BB962C8B-B14F-4D97-AF65-F5344CB8AC3E}">
        <p14:creationId xmlns:p14="http://schemas.microsoft.com/office/powerpoint/2010/main" val="1930390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A95D0D1-F793-4CF7-8954-54A8C18A00A8}" type="datetimeFigureOut">
              <a:rPr lang="nl-NL" smtClean="0"/>
              <a:t>29-3-2018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461CEE9-5F21-4D3A-A530-8F0B2279C4B0}" type="slidenum">
              <a:rPr lang="nl-NL" smtClean="0"/>
              <a:t>‹nr.›</a:t>
            </a:fld>
            <a:endParaRPr lang="nl-NL"/>
          </a:p>
        </p:txBody>
      </p:sp>
    </p:spTree>
    <p:extLst>
      <p:ext uri="{BB962C8B-B14F-4D97-AF65-F5344CB8AC3E}">
        <p14:creationId xmlns:p14="http://schemas.microsoft.com/office/powerpoint/2010/main" val="1953610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A95D0D1-F793-4CF7-8954-54A8C18A00A8}" type="datetimeFigureOut">
              <a:rPr lang="nl-NL" smtClean="0"/>
              <a:t>29-3-2018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461CEE9-5F21-4D3A-A530-8F0B2279C4B0}" type="slidenum">
              <a:rPr lang="nl-NL" smtClean="0"/>
              <a:t>‹nr.›</a:t>
            </a:fld>
            <a:endParaRPr lang="nl-NL"/>
          </a:p>
        </p:txBody>
      </p:sp>
    </p:spTree>
    <p:extLst>
      <p:ext uri="{BB962C8B-B14F-4D97-AF65-F5344CB8AC3E}">
        <p14:creationId xmlns:p14="http://schemas.microsoft.com/office/powerpoint/2010/main" val="769920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BA95D0D1-F793-4CF7-8954-54A8C18A00A8}" type="datetimeFigureOut">
              <a:rPr lang="nl-NL" smtClean="0"/>
              <a:t>29-3-2018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461CEE9-5F21-4D3A-A530-8F0B2279C4B0}" type="slidenum">
              <a:rPr lang="nl-NL" smtClean="0"/>
              <a:t>‹nr.›</a:t>
            </a:fld>
            <a:endParaRPr lang="nl-NL"/>
          </a:p>
        </p:txBody>
      </p:sp>
    </p:spTree>
    <p:extLst>
      <p:ext uri="{BB962C8B-B14F-4D97-AF65-F5344CB8AC3E}">
        <p14:creationId xmlns:p14="http://schemas.microsoft.com/office/powerpoint/2010/main" val="2603248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BA95D0D1-F793-4CF7-8954-54A8C18A00A8}" type="datetimeFigureOut">
              <a:rPr lang="nl-NL" smtClean="0"/>
              <a:t>29-3-2018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461CEE9-5F21-4D3A-A530-8F0B2279C4B0}" type="slidenum">
              <a:rPr lang="nl-NL" smtClean="0"/>
              <a:t>‹nr.›</a:t>
            </a:fld>
            <a:endParaRPr lang="nl-NL"/>
          </a:p>
        </p:txBody>
      </p:sp>
    </p:spTree>
    <p:extLst>
      <p:ext uri="{BB962C8B-B14F-4D97-AF65-F5344CB8AC3E}">
        <p14:creationId xmlns:p14="http://schemas.microsoft.com/office/powerpoint/2010/main" val="83986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BA95D0D1-F793-4CF7-8954-54A8C18A00A8}" type="datetimeFigureOut">
              <a:rPr lang="nl-NL" smtClean="0"/>
              <a:t>29-3-2018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461CEE9-5F21-4D3A-A530-8F0B2279C4B0}" type="slidenum">
              <a:rPr lang="nl-NL" smtClean="0"/>
              <a:t>‹nr.›</a:t>
            </a:fld>
            <a:endParaRPr lang="nl-NL"/>
          </a:p>
        </p:txBody>
      </p:sp>
    </p:spTree>
    <p:extLst>
      <p:ext uri="{BB962C8B-B14F-4D97-AF65-F5344CB8AC3E}">
        <p14:creationId xmlns:p14="http://schemas.microsoft.com/office/powerpoint/2010/main" val="3392988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BA95D0D1-F793-4CF7-8954-54A8C18A00A8}" type="datetimeFigureOut">
              <a:rPr lang="nl-NL" smtClean="0"/>
              <a:t>29-3-2018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461CEE9-5F21-4D3A-A530-8F0B2279C4B0}" type="slidenum">
              <a:rPr lang="nl-NL" smtClean="0"/>
              <a:t>‹nr.›</a:t>
            </a:fld>
            <a:endParaRPr lang="nl-NL"/>
          </a:p>
        </p:txBody>
      </p:sp>
    </p:spTree>
    <p:extLst>
      <p:ext uri="{BB962C8B-B14F-4D97-AF65-F5344CB8AC3E}">
        <p14:creationId xmlns:p14="http://schemas.microsoft.com/office/powerpoint/2010/main" val="1596158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BA95D0D1-F793-4CF7-8954-54A8C18A00A8}" type="datetimeFigureOut">
              <a:rPr lang="nl-NL" smtClean="0"/>
              <a:t>29-3-2018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461CEE9-5F21-4D3A-A530-8F0B2279C4B0}" type="slidenum">
              <a:rPr lang="nl-NL" smtClean="0"/>
              <a:t>‹nr.›</a:t>
            </a:fld>
            <a:endParaRPr lang="nl-NL"/>
          </a:p>
        </p:txBody>
      </p:sp>
    </p:spTree>
    <p:extLst>
      <p:ext uri="{BB962C8B-B14F-4D97-AF65-F5344CB8AC3E}">
        <p14:creationId xmlns:p14="http://schemas.microsoft.com/office/powerpoint/2010/main" val="1739720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BA95D0D1-F793-4CF7-8954-54A8C18A00A8}" type="datetimeFigureOut">
              <a:rPr lang="nl-NL" smtClean="0"/>
              <a:t>29-3-2018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461CEE9-5F21-4D3A-A530-8F0B2279C4B0}" type="slidenum">
              <a:rPr lang="nl-NL" smtClean="0"/>
              <a:t>‹nr.›</a:t>
            </a:fld>
            <a:endParaRPr lang="nl-NL"/>
          </a:p>
        </p:txBody>
      </p:sp>
    </p:spTree>
    <p:extLst>
      <p:ext uri="{BB962C8B-B14F-4D97-AF65-F5344CB8AC3E}">
        <p14:creationId xmlns:p14="http://schemas.microsoft.com/office/powerpoint/2010/main" val="350623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BA95D0D1-F793-4CF7-8954-54A8C18A00A8}" type="datetimeFigureOut">
              <a:rPr lang="nl-NL" smtClean="0"/>
              <a:t>29-3-2018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461CEE9-5F21-4D3A-A530-8F0B2279C4B0}" type="slidenum">
              <a:rPr lang="nl-NL" smtClean="0"/>
              <a:t>‹nr.›</a:t>
            </a:fld>
            <a:endParaRPr lang="nl-NL"/>
          </a:p>
        </p:txBody>
      </p:sp>
    </p:spTree>
    <p:extLst>
      <p:ext uri="{BB962C8B-B14F-4D97-AF65-F5344CB8AC3E}">
        <p14:creationId xmlns:p14="http://schemas.microsoft.com/office/powerpoint/2010/main" val="3094481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95D0D1-F793-4CF7-8954-54A8C18A00A8}" type="datetimeFigureOut">
              <a:rPr lang="nl-NL" smtClean="0"/>
              <a:t>29-3-2018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61CEE9-5F21-4D3A-A530-8F0B2279C4B0}" type="slidenum">
              <a:rPr lang="nl-NL" smtClean="0"/>
              <a:t>‹nr.›</a:t>
            </a:fld>
            <a:endParaRPr lang="nl-NL"/>
          </a:p>
        </p:txBody>
      </p:sp>
    </p:spTree>
    <p:extLst>
      <p:ext uri="{BB962C8B-B14F-4D97-AF65-F5344CB8AC3E}">
        <p14:creationId xmlns:p14="http://schemas.microsoft.com/office/powerpoint/2010/main" val="1958177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Praktijk Opleiders Cursus</a:t>
            </a:r>
            <a:endParaRPr lang="nl-N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3511" y="3509963"/>
            <a:ext cx="3600401" cy="31223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65884" y="3797184"/>
            <a:ext cx="3825347" cy="25841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23592" y="434544"/>
            <a:ext cx="2880320" cy="19917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Afbeelding 2"/>
          <p:cNvPicPr>
            <a:picLocks noChangeAspect="1"/>
          </p:cNvPicPr>
          <p:nvPr/>
        </p:nvPicPr>
        <p:blipFill>
          <a:blip r:embed="rId5"/>
          <a:stretch>
            <a:fillRect/>
          </a:stretch>
        </p:blipFill>
        <p:spPr>
          <a:xfrm>
            <a:off x="6312024" y="836712"/>
            <a:ext cx="3200400" cy="1428750"/>
          </a:xfrm>
          <a:prstGeom prst="rect">
            <a:avLst/>
          </a:prstGeom>
        </p:spPr>
      </p:pic>
    </p:spTree>
    <p:extLst>
      <p:ext uri="{BB962C8B-B14F-4D97-AF65-F5344CB8AC3E}">
        <p14:creationId xmlns:p14="http://schemas.microsoft.com/office/powerpoint/2010/main" val="3539011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voorbeelden instructievormen</a:t>
            </a:r>
            <a:endParaRPr lang="nl-NL" dirty="0"/>
          </a:p>
        </p:txBody>
      </p:sp>
      <p:sp>
        <p:nvSpPr>
          <p:cNvPr id="3" name="Tijdelijke aanduiding voor inhoud 2"/>
          <p:cNvSpPr>
            <a:spLocks noGrp="1"/>
          </p:cNvSpPr>
          <p:nvPr>
            <p:ph idx="1"/>
          </p:nvPr>
        </p:nvSpPr>
        <p:spPr>
          <a:xfrm>
            <a:off x="838200" y="1690688"/>
            <a:ext cx="10918371" cy="5032375"/>
          </a:xfrm>
        </p:spPr>
        <p:txBody>
          <a:bodyPr>
            <a:normAutofit fontScale="47500" lnSpcReduction="20000"/>
          </a:bodyPr>
          <a:lstStyle/>
          <a:p>
            <a:endParaRPr lang="nl-NL" dirty="0" smtClean="0"/>
          </a:p>
          <a:p>
            <a:r>
              <a:rPr lang="nl-NL" sz="4500" b="1" dirty="0" smtClean="0"/>
              <a:t>Demonstratie, ‘voordoen’  </a:t>
            </a:r>
            <a:r>
              <a:rPr lang="nl-NL" sz="4500" dirty="0" smtClean="0">
                <a:sym typeface="Wingdings" panose="05000000000000000000" pitchFamily="2" charset="2"/>
              </a:rPr>
              <a:t> </a:t>
            </a:r>
            <a:r>
              <a:rPr lang="nl-NL" sz="4500" dirty="0" smtClean="0"/>
              <a:t>Laat de handeling zien, met eventueel een korte toelichting. Het voordeel van deze instructievorm is dat de handeling stap voor stap wordt voorgedaan. Dit kun je vaak ook laten zien aan meer personen tegelijk. Een nadeel van deze vorm is dat bij een te grote groep, niet iedereen het goed kan zien. </a:t>
            </a:r>
          </a:p>
          <a:p>
            <a:endParaRPr lang="nl-NL" sz="4500" dirty="0" smtClean="0"/>
          </a:p>
          <a:p>
            <a:r>
              <a:rPr lang="nl-NL" sz="4500" b="1" dirty="0" smtClean="0"/>
              <a:t> Instructievideo </a:t>
            </a:r>
            <a:r>
              <a:rPr lang="nl-NL" sz="4500" dirty="0" smtClean="0">
                <a:sym typeface="Wingdings" panose="05000000000000000000" pitchFamily="2" charset="2"/>
              </a:rPr>
              <a:t> </a:t>
            </a:r>
            <a:r>
              <a:rPr lang="nl-NL" sz="4500" dirty="0" smtClean="0"/>
              <a:t>Laat korte scènes zien, waarin wordt getoond hoe de medewerkster klanten te woord kan staan. Het voordeel van deze vorm van instructie is dat je ieder moment kan kijken naar de instructievideo. Nadeel hiervan is dat je niet direct op de situatie kunt inspelen. </a:t>
            </a:r>
          </a:p>
          <a:p>
            <a:endParaRPr lang="nl-NL" sz="4500" dirty="0" smtClean="0"/>
          </a:p>
          <a:p>
            <a:r>
              <a:rPr lang="nl-NL" sz="4500" b="1" dirty="0" smtClean="0"/>
              <a:t>Goed/fout-voorbeeld</a:t>
            </a:r>
            <a:r>
              <a:rPr lang="nl-NL" sz="4500" dirty="0" smtClean="0"/>
              <a:t> </a:t>
            </a:r>
            <a:r>
              <a:rPr lang="nl-NL" sz="4500" dirty="0" smtClean="0">
                <a:sym typeface="Wingdings" panose="05000000000000000000" pitchFamily="2" charset="2"/>
              </a:rPr>
              <a:t> </a:t>
            </a:r>
            <a:r>
              <a:rPr lang="nl-NL" sz="4500" dirty="0" smtClean="0"/>
              <a:t>Laat een handeling of werkstuk zien, uitgevoerd op een manier zoals het niet moet. Daarna laat je hetzelfde zien, maar dan goed uitgevoerd. Een voordeel van deze instructievorm is dat je ziet wat fout is. Een nadeel kan zijn dat het foute en het goede voorbeeld door elkaar gehaald kunnen worden. Het is van belang dit goed duidelijk te maken.  </a:t>
            </a:r>
          </a:p>
        </p:txBody>
      </p:sp>
      <p:pic>
        <p:nvPicPr>
          <p:cNvPr id="4" name="Afbeelding 3"/>
          <p:cNvPicPr>
            <a:picLocks noChangeAspect="1"/>
          </p:cNvPicPr>
          <p:nvPr/>
        </p:nvPicPr>
        <p:blipFill>
          <a:blip r:embed="rId2"/>
          <a:stretch>
            <a:fillRect/>
          </a:stretch>
        </p:blipFill>
        <p:spPr>
          <a:xfrm>
            <a:off x="838200" y="520968"/>
            <a:ext cx="1877731" cy="1304657"/>
          </a:xfrm>
          <a:prstGeom prst="rect">
            <a:avLst/>
          </a:prstGeom>
        </p:spPr>
      </p:pic>
    </p:spTree>
    <p:extLst>
      <p:ext uri="{BB962C8B-B14F-4D97-AF65-F5344CB8AC3E}">
        <p14:creationId xmlns:p14="http://schemas.microsoft.com/office/powerpoint/2010/main" val="930179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normAutofit fontScale="62500" lnSpcReduction="20000"/>
          </a:bodyPr>
          <a:lstStyle/>
          <a:p>
            <a:r>
              <a:rPr lang="nl-NL" b="1" dirty="0"/>
              <a:t>Uitleg geven </a:t>
            </a:r>
            <a:r>
              <a:rPr lang="nl-NL" dirty="0">
                <a:sym typeface="Wingdings" panose="05000000000000000000" pitchFamily="2" charset="2"/>
              </a:rPr>
              <a:t> </a:t>
            </a:r>
            <a:r>
              <a:rPr lang="nl-NL" dirty="0"/>
              <a:t>Verklaar begrippen of de toepassing van een regel als daar vragen over zijn. Gebruik daarbij voorbeelden die in de wereld van de vraagsteller passen. Je moet hierbij wel navragen of de boodschap helder is geweest. Een voordeel kan zijn dat de ontvanger door de voorbeelden goed begrijpt wat de bedoeling is. Een nadeel kan zijn dat je niet de juiste voorbeelden kunt bedenken, waardoor het verwarrend wordt voor de ontvanger</a:t>
            </a:r>
            <a:r>
              <a:rPr lang="nl-NL" dirty="0" smtClean="0"/>
              <a:t>.</a:t>
            </a:r>
          </a:p>
          <a:p>
            <a:endParaRPr lang="nl-NL" dirty="0"/>
          </a:p>
          <a:p>
            <a:r>
              <a:rPr lang="nl-NL" b="1" dirty="0"/>
              <a:t>Beeldmateriaal (stap voor stap met…) </a:t>
            </a:r>
            <a:r>
              <a:rPr lang="nl-NL" dirty="0">
                <a:sym typeface="Wingdings" panose="05000000000000000000" pitchFamily="2" charset="2"/>
              </a:rPr>
              <a:t> </a:t>
            </a:r>
            <a:r>
              <a:rPr lang="nl-NL" dirty="0"/>
              <a:t>Voor bepaalde handelingen kun je gebruikmaken van vakbladen, waarin met tekst en (misschien) beeld een handeling uitgelegd wordt. Een voordeel kan zijn dat de tekst verduidelijkt wordt door het beeld. Een nadeel kan zijn dat als het beeld ontbreekt, de handeling nog niet helemaal duidelijk is. </a:t>
            </a:r>
            <a:endParaRPr lang="nl-NL" dirty="0" smtClean="0"/>
          </a:p>
          <a:p>
            <a:endParaRPr lang="nl-NL" dirty="0"/>
          </a:p>
          <a:p>
            <a:r>
              <a:rPr lang="nl-NL" b="1" dirty="0"/>
              <a:t>Praktijkkaart </a:t>
            </a:r>
            <a:r>
              <a:rPr lang="nl-NL" dirty="0">
                <a:sym typeface="Wingdings" panose="05000000000000000000" pitchFamily="2" charset="2"/>
              </a:rPr>
              <a:t> </a:t>
            </a:r>
            <a:r>
              <a:rPr lang="nl-NL" dirty="0"/>
              <a:t>Per onderwerp kun je gebruikmaken van praktijkkaarten. Hierop wordt met beeld en tekst duidelijk gemaakt hoe je een handeling of werkstuk gaat </a:t>
            </a:r>
            <a:r>
              <a:rPr lang="nl-NL" dirty="0" smtClean="0"/>
              <a:t>uitvoeren</a:t>
            </a:r>
          </a:p>
          <a:p>
            <a:endParaRPr lang="nl-NL" dirty="0"/>
          </a:p>
          <a:p>
            <a:r>
              <a:rPr lang="nl-NL" dirty="0" smtClean="0"/>
              <a:t>Zie ook pagina 44 uit de POC </a:t>
            </a:r>
            <a:r>
              <a:rPr lang="nl-NL" dirty="0" smtClean="0"/>
              <a:t>bundel</a:t>
            </a:r>
          </a:p>
          <a:p>
            <a:r>
              <a:rPr lang="nl-NL" dirty="0" smtClean="0"/>
              <a:t>Maak opdracht 3.3 uit de POC bundel</a:t>
            </a:r>
            <a:endParaRPr lang="nl-NL" dirty="0"/>
          </a:p>
          <a:p>
            <a:endParaRPr lang="nl-NL" dirty="0" smtClean="0"/>
          </a:p>
          <a:p>
            <a:endParaRPr lang="nl-NL" dirty="0"/>
          </a:p>
        </p:txBody>
      </p:sp>
      <p:pic>
        <p:nvPicPr>
          <p:cNvPr id="4" name="Afbeelding 3"/>
          <p:cNvPicPr>
            <a:picLocks noChangeAspect="1"/>
          </p:cNvPicPr>
          <p:nvPr/>
        </p:nvPicPr>
        <p:blipFill>
          <a:blip r:embed="rId2"/>
          <a:stretch>
            <a:fillRect/>
          </a:stretch>
        </p:blipFill>
        <p:spPr>
          <a:xfrm>
            <a:off x="642257" y="520968"/>
            <a:ext cx="1877731" cy="1304657"/>
          </a:xfrm>
          <a:prstGeom prst="rect">
            <a:avLst/>
          </a:prstGeom>
        </p:spPr>
      </p:pic>
    </p:spTree>
    <p:extLst>
      <p:ext uri="{BB962C8B-B14F-4D97-AF65-F5344CB8AC3E}">
        <p14:creationId xmlns:p14="http://schemas.microsoft.com/office/powerpoint/2010/main" val="3219865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…is het begrepen?</a:t>
            </a:r>
            <a:endParaRPr lang="nl-NL" dirty="0"/>
          </a:p>
        </p:txBody>
      </p:sp>
      <p:sp>
        <p:nvSpPr>
          <p:cNvPr id="3" name="Tijdelijke aanduiding voor inhoud 2"/>
          <p:cNvSpPr>
            <a:spLocks noGrp="1"/>
          </p:cNvSpPr>
          <p:nvPr>
            <p:ph idx="1"/>
          </p:nvPr>
        </p:nvSpPr>
        <p:spPr/>
        <p:txBody>
          <a:bodyPr>
            <a:normAutofit fontScale="85000" lnSpcReduction="20000"/>
          </a:bodyPr>
          <a:lstStyle/>
          <a:p>
            <a:r>
              <a:rPr lang="nl-NL" b="1" dirty="0" smtClean="0"/>
              <a:t>Gebruik tussentijdse terugkoppeling</a:t>
            </a:r>
          </a:p>
          <a:p>
            <a:pPr marL="0" indent="0">
              <a:buNone/>
            </a:pPr>
            <a:r>
              <a:rPr lang="nl-NL" dirty="0" smtClean="0"/>
              <a:t>Om te voorkomen dat de medewerker de instructie niet begrijpt of het belang van de instructie niet snapt, kun je tussentijds terugkoppelen. Je vraagt dan tijdens de instructie aan de medewerker of hij het begrijpt.</a:t>
            </a:r>
          </a:p>
          <a:p>
            <a:pPr marL="0" indent="0">
              <a:buNone/>
            </a:pPr>
            <a:endParaRPr lang="nl-NL" b="1" dirty="0"/>
          </a:p>
          <a:p>
            <a:r>
              <a:rPr lang="nl-NL" b="1" dirty="0" smtClean="0"/>
              <a:t>Communicatieve aandachtspunten</a:t>
            </a:r>
          </a:p>
          <a:p>
            <a:pPr marL="0" indent="0">
              <a:buNone/>
            </a:pPr>
            <a:r>
              <a:rPr lang="nl-NL" dirty="0" smtClean="0"/>
              <a:t>Tijdens de tussentijdse terugkoppeling moet je letten op de verbale en non-verbale communicatieve aandachtspunten. Om duidelijk te krijgen of de medewerker de instructie heeft begrepen, kun je vragen of hij in stappen de instructie kan herhalen</a:t>
            </a:r>
          </a:p>
          <a:p>
            <a:pPr marL="0" indent="0">
              <a:buNone/>
            </a:pPr>
            <a:endParaRPr lang="nl-NL" dirty="0"/>
          </a:p>
          <a:p>
            <a:pPr marL="0" indent="0">
              <a:buNone/>
            </a:pPr>
            <a:r>
              <a:rPr lang="nl-NL" dirty="0" smtClean="0"/>
              <a:t>Daarnaast is het belangrijk om tijdens de uitvoering meerdere malen te kijken en de medewerker bij </a:t>
            </a:r>
            <a:r>
              <a:rPr lang="nl-NL" smtClean="0"/>
              <a:t>te sturen</a:t>
            </a:r>
            <a:endParaRPr lang="nl-NL" dirty="0"/>
          </a:p>
        </p:txBody>
      </p:sp>
      <p:pic>
        <p:nvPicPr>
          <p:cNvPr id="4" name="Afbeelding 3"/>
          <p:cNvPicPr>
            <a:picLocks noChangeAspect="1"/>
          </p:cNvPicPr>
          <p:nvPr/>
        </p:nvPicPr>
        <p:blipFill>
          <a:blip r:embed="rId2"/>
          <a:stretch>
            <a:fillRect/>
          </a:stretch>
        </p:blipFill>
        <p:spPr>
          <a:xfrm>
            <a:off x="642257" y="520968"/>
            <a:ext cx="1877731" cy="1304657"/>
          </a:xfrm>
          <a:prstGeom prst="rect">
            <a:avLst/>
          </a:prstGeom>
        </p:spPr>
      </p:pic>
    </p:spTree>
    <p:extLst>
      <p:ext uri="{BB962C8B-B14F-4D97-AF65-F5344CB8AC3E}">
        <p14:creationId xmlns:p14="http://schemas.microsoft.com/office/powerpoint/2010/main" val="3876655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O</a:t>
            </a:r>
            <a:r>
              <a:rPr lang="nl-NL" dirty="0" smtClean="0"/>
              <a:t>bserveren</a:t>
            </a:r>
            <a:endParaRPr lang="nl-NL" dirty="0"/>
          </a:p>
        </p:txBody>
      </p:sp>
      <p:sp>
        <p:nvSpPr>
          <p:cNvPr id="3" name="Tijdelijke aanduiding voor inhoud 2"/>
          <p:cNvSpPr>
            <a:spLocks noGrp="1"/>
          </p:cNvSpPr>
          <p:nvPr>
            <p:ph idx="1"/>
          </p:nvPr>
        </p:nvSpPr>
        <p:spPr/>
        <p:txBody>
          <a:bodyPr>
            <a:normAutofit lnSpcReduction="10000"/>
          </a:bodyPr>
          <a:lstStyle/>
          <a:p>
            <a:r>
              <a:rPr lang="nl-NL" dirty="0"/>
              <a:t>Je observeert je werknemers om hen te voorzien van feedback. Een ander woord voor observeren is waarnemen. Observeren is het beschrijven van een handeling van de persoon die je waarneemt in zijn omgeving. Observeren doe je meestal zo objectief mogelijk. Dat betekent dat je alleen feiten moet registeren, zoals aantallen of zichtbaar gedrag</a:t>
            </a:r>
            <a:r>
              <a:rPr lang="nl-NL" dirty="0" smtClean="0"/>
              <a:t>.</a:t>
            </a:r>
          </a:p>
          <a:p>
            <a:r>
              <a:rPr lang="nl-NL" dirty="0" smtClean="0"/>
              <a:t>Je </a:t>
            </a:r>
            <a:r>
              <a:rPr lang="nl-NL" dirty="0"/>
              <a:t>observeert ook met een bepaald doel voor ogen, bijvoorbeeld om je werknemer te beoordelen of om informatie te krijgen over zijn functioneren. Als hulpmiddel bij het observeren kun je de WACKER-methode gebruiken. WACKER staat voor waarnemen, aantekenen, classificeren, kwantificeren, evalueren en rapporteren. </a:t>
            </a:r>
            <a:endParaRPr lang="nl-NL" dirty="0"/>
          </a:p>
        </p:txBody>
      </p:sp>
      <p:pic>
        <p:nvPicPr>
          <p:cNvPr id="4" name="Afbeelding 3"/>
          <p:cNvPicPr>
            <a:picLocks noChangeAspect="1"/>
          </p:cNvPicPr>
          <p:nvPr/>
        </p:nvPicPr>
        <p:blipFill>
          <a:blip r:embed="rId2"/>
          <a:stretch>
            <a:fillRect/>
          </a:stretch>
        </p:blipFill>
        <p:spPr>
          <a:xfrm>
            <a:off x="493694" y="453499"/>
            <a:ext cx="1877731" cy="1304657"/>
          </a:xfrm>
          <a:prstGeom prst="rect">
            <a:avLst/>
          </a:prstGeom>
        </p:spPr>
      </p:pic>
    </p:spTree>
    <p:extLst>
      <p:ext uri="{BB962C8B-B14F-4D97-AF65-F5344CB8AC3E}">
        <p14:creationId xmlns:p14="http://schemas.microsoft.com/office/powerpoint/2010/main" val="532013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3523761544"/>
              </p:ext>
            </p:extLst>
          </p:nvPr>
        </p:nvGraphicFramePr>
        <p:xfrm>
          <a:off x="2116181" y="166814"/>
          <a:ext cx="8934996" cy="6364614"/>
        </p:xfrm>
        <a:graphic>
          <a:graphicData uri="http://schemas.openxmlformats.org/drawingml/2006/table">
            <a:tbl>
              <a:tblPr/>
              <a:tblGrid>
                <a:gridCol w="4467498">
                  <a:extLst>
                    <a:ext uri="{9D8B030D-6E8A-4147-A177-3AD203B41FA5}">
                      <a16:colId xmlns:a16="http://schemas.microsoft.com/office/drawing/2014/main" val="3700987350"/>
                    </a:ext>
                  </a:extLst>
                </a:gridCol>
                <a:gridCol w="4467498">
                  <a:extLst>
                    <a:ext uri="{9D8B030D-6E8A-4147-A177-3AD203B41FA5}">
                      <a16:colId xmlns:a16="http://schemas.microsoft.com/office/drawing/2014/main" val="2186748102"/>
                    </a:ext>
                  </a:extLst>
                </a:gridCol>
              </a:tblGrid>
              <a:tr h="472813">
                <a:tc>
                  <a:txBody>
                    <a:bodyPr/>
                    <a:lstStyle/>
                    <a:p>
                      <a:r>
                        <a:rPr lang="nl-NL" sz="2400" b="1" dirty="0" smtClean="0"/>
                        <a:t>WACKER</a:t>
                      </a:r>
                      <a:endParaRPr lang="nl-NL" sz="2400" b="1" dirty="0"/>
                    </a:p>
                  </a:txBody>
                  <a:tcPr marL="51802" marR="51802" marT="25901" marB="25901" anchor="ctr">
                    <a:lnL>
                      <a:noFill/>
                    </a:lnL>
                    <a:lnR>
                      <a:noFill/>
                    </a:lnR>
                    <a:lnT>
                      <a:noFill/>
                    </a:lnT>
                    <a:lnB>
                      <a:noFill/>
                    </a:lnB>
                  </a:tcPr>
                </a:tc>
                <a:tc>
                  <a:txBody>
                    <a:bodyPr/>
                    <a:lstStyle/>
                    <a:p>
                      <a:endParaRPr lang="nl-NL" sz="2000" dirty="0"/>
                    </a:p>
                  </a:txBody>
                  <a:tcPr marL="51802" marR="51802" marT="25901" marB="25901">
                    <a:lnL>
                      <a:noFill/>
                    </a:lnL>
                  </a:tcPr>
                </a:tc>
                <a:extLst>
                  <a:ext uri="{0D108BD9-81ED-4DB2-BD59-A6C34878D82A}">
                    <a16:rowId xmlns:a16="http://schemas.microsoft.com/office/drawing/2014/main" val="514812988"/>
                  </a:ext>
                </a:extLst>
              </a:tr>
              <a:tr h="543387">
                <a:tc>
                  <a:txBody>
                    <a:bodyPr/>
                    <a:lstStyle/>
                    <a:p>
                      <a:endParaRPr lang="nl-NL" sz="1200" dirty="0">
                        <a:effectLst/>
                      </a:endParaRPr>
                    </a:p>
                  </a:txBody>
                  <a:tcPr marL="51802" marR="51802" marT="25901" marB="25901" anchor="ctr">
                    <a:lnL>
                      <a:noFill/>
                    </a:lnL>
                    <a:lnR>
                      <a:noFill/>
                    </a:lnR>
                    <a:lnT>
                      <a:noFill/>
                    </a:lnT>
                    <a:lnB>
                      <a:noFill/>
                    </a:lnB>
                  </a:tcPr>
                </a:tc>
                <a:tc>
                  <a:txBody>
                    <a:bodyPr/>
                    <a:lstStyle/>
                    <a:p>
                      <a:endParaRPr lang="nl-NL" sz="1200" dirty="0">
                        <a:effectLst/>
                      </a:endParaRPr>
                    </a:p>
                  </a:txBody>
                  <a:tcPr marL="51802" marR="51802" marT="25901" marB="25901" anchor="ctr">
                    <a:lnL>
                      <a:noFill/>
                    </a:lnL>
                    <a:lnR>
                      <a:noFill/>
                    </a:lnR>
                    <a:lnB>
                      <a:noFill/>
                    </a:lnB>
                  </a:tcPr>
                </a:tc>
                <a:extLst>
                  <a:ext uri="{0D108BD9-81ED-4DB2-BD59-A6C34878D82A}">
                    <a16:rowId xmlns:a16="http://schemas.microsoft.com/office/drawing/2014/main" val="1124023476"/>
                  </a:ext>
                </a:extLst>
              </a:tr>
              <a:tr h="684535">
                <a:tc>
                  <a:txBody>
                    <a:bodyPr/>
                    <a:lstStyle/>
                    <a:p>
                      <a:r>
                        <a:rPr lang="nl-NL" sz="1600" b="1" dirty="0">
                          <a:effectLst/>
                        </a:rPr>
                        <a:t>Waarnemen </a:t>
                      </a:r>
                    </a:p>
                  </a:txBody>
                  <a:tcPr marL="51802" marR="51802" marT="25901" marB="25901" anchor="ctr">
                    <a:lnL>
                      <a:noFill/>
                    </a:lnL>
                    <a:lnR>
                      <a:noFill/>
                    </a:lnR>
                    <a:lnT>
                      <a:noFill/>
                    </a:lnT>
                    <a:lnB>
                      <a:noFill/>
                    </a:lnB>
                  </a:tcPr>
                </a:tc>
                <a:tc>
                  <a:txBody>
                    <a:bodyPr/>
                    <a:lstStyle/>
                    <a:p>
                      <a:r>
                        <a:rPr lang="nl-NL" sz="1200">
                          <a:effectLst/>
                        </a:rPr>
                        <a:t>Observeer de werknemer.</a:t>
                      </a:r>
                    </a:p>
                  </a:txBody>
                  <a:tcPr marL="51802" marR="51802" marT="25901" marB="25901" anchor="ctr">
                    <a:lnL>
                      <a:noFill/>
                    </a:lnL>
                    <a:lnR>
                      <a:noFill/>
                    </a:lnR>
                    <a:lnT>
                      <a:noFill/>
                    </a:lnT>
                    <a:lnB>
                      <a:noFill/>
                    </a:lnB>
                  </a:tcPr>
                </a:tc>
                <a:extLst>
                  <a:ext uri="{0D108BD9-81ED-4DB2-BD59-A6C34878D82A}">
                    <a16:rowId xmlns:a16="http://schemas.microsoft.com/office/drawing/2014/main" val="313638416"/>
                  </a:ext>
                </a:extLst>
              </a:tr>
              <a:tr h="966831">
                <a:tc>
                  <a:txBody>
                    <a:bodyPr/>
                    <a:lstStyle/>
                    <a:p>
                      <a:r>
                        <a:rPr lang="nl-NL" sz="1600" b="1" dirty="0">
                          <a:effectLst/>
                        </a:rPr>
                        <a:t>Aantekenen </a:t>
                      </a:r>
                    </a:p>
                  </a:txBody>
                  <a:tcPr marL="51802" marR="51802" marT="25901" marB="25901" anchor="ctr">
                    <a:lnL>
                      <a:noFill/>
                    </a:lnL>
                    <a:lnR>
                      <a:noFill/>
                    </a:lnR>
                    <a:lnT>
                      <a:noFill/>
                    </a:lnT>
                    <a:lnB>
                      <a:noFill/>
                    </a:lnB>
                  </a:tcPr>
                </a:tc>
                <a:tc>
                  <a:txBody>
                    <a:bodyPr/>
                    <a:lstStyle/>
                    <a:p>
                      <a:r>
                        <a:rPr lang="nl-NL" sz="1200">
                          <a:effectLst/>
                        </a:rPr>
                        <a:t>Maak aantekeningen van wat je waarneemt. Het is belangrijk dat deze aantekeningen concreet zijn.</a:t>
                      </a:r>
                    </a:p>
                  </a:txBody>
                  <a:tcPr marL="51802" marR="51802" marT="25901" marB="25901" anchor="ctr">
                    <a:lnL>
                      <a:noFill/>
                    </a:lnL>
                    <a:lnR>
                      <a:noFill/>
                    </a:lnR>
                    <a:lnT>
                      <a:noFill/>
                    </a:lnT>
                    <a:lnB>
                      <a:noFill/>
                    </a:lnB>
                  </a:tcPr>
                </a:tc>
                <a:extLst>
                  <a:ext uri="{0D108BD9-81ED-4DB2-BD59-A6C34878D82A}">
                    <a16:rowId xmlns:a16="http://schemas.microsoft.com/office/drawing/2014/main" val="115571166"/>
                  </a:ext>
                </a:extLst>
              </a:tr>
              <a:tr h="726099">
                <a:tc>
                  <a:txBody>
                    <a:bodyPr/>
                    <a:lstStyle/>
                    <a:p>
                      <a:r>
                        <a:rPr lang="nl-NL" sz="1600" b="1" dirty="0">
                          <a:effectLst/>
                        </a:rPr>
                        <a:t>Classificeren </a:t>
                      </a:r>
                    </a:p>
                  </a:txBody>
                  <a:tcPr marL="51802" marR="51802" marT="25901" marB="25901" anchor="ctr">
                    <a:lnL>
                      <a:noFill/>
                    </a:lnL>
                    <a:lnR>
                      <a:noFill/>
                    </a:lnR>
                    <a:lnT>
                      <a:noFill/>
                    </a:lnT>
                    <a:lnB>
                      <a:noFill/>
                    </a:lnB>
                  </a:tcPr>
                </a:tc>
                <a:tc>
                  <a:txBody>
                    <a:bodyPr/>
                    <a:lstStyle/>
                    <a:p>
                      <a:r>
                        <a:rPr lang="nl-NL" sz="1200" dirty="0">
                          <a:effectLst/>
                        </a:rPr>
                        <a:t>Rangschik de observatie en de aandachtspunten per categorie.</a:t>
                      </a:r>
                    </a:p>
                  </a:txBody>
                  <a:tcPr marL="51802" marR="51802" marT="25901" marB="25901" anchor="ctr">
                    <a:lnL>
                      <a:noFill/>
                    </a:lnL>
                    <a:lnR>
                      <a:noFill/>
                    </a:lnR>
                    <a:lnT>
                      <a:noFill/>
                    </a:lnT>
                    <a:lnB>
                      <a:noFill/>
                    </a:lnB>
                  </a:tcPr>
                </a:tc>
                <a:extLst>
                  <a:ext uri="{0D108BD9-81ED-4DB2-BD59-A6C34878D82A}">
                    <a16:rowId xmlns:a16="http://schemas.microsoft.com/office/drawing/2014/main" val="3829045527"/>
                  </a:ext>
                </a:extLst>
              </a:tr>
              <a:tr h="1037287">
                <a:tc>
                  <a:txBody>
                    <a:bodyPr/>
                    <a:lstStyle/>
                    <a:p>
                      <a:r>
                        <a:rPr lang="nl-NL" sz="1600" b="1" dirty="0">
                          <a:effectLst/>
                        </a:rPr>
                        <a:t>Kwantificeren </a:t>
                      </a:r>
                    </a:p>
                  </a:txBody>
                  <a:tcPr marL="51802" marR="51802" marT="25901" marB="25901" anchor="ctr">
                    <a:lnL>
                      <a:noFill/>
                    </a:lnL>
                    <a:lnR>
                      <a:noFill/>
                    </a:lnR>
                    <a:lnT>
                      <a:noFill/>
                    </a:lnT>
                    <a:lnB>
                      <a:noFill/>
                    </a:lnB>
                  </a:tcPr>
                </a:tc>
                <a:tc>
                  <a:txBody>
                    <a:bodyPr/>
                    <a:lstStyle/>
                    <a:p>
                      <a:r>
                        <a:rPr lang="nl-NL" sz="1200" dirty="0">
                          <a:effectLst/>
                        </a:rPr>
                        <a:t>Ken prioriteiten toe: wat zijn de belangrijkste punten om door te nemen, bijvoorbeeld goede punten en verbeterpunten.</a:t>
                      </a:r>
                    </a:p>
                  </a:txBody>
                  <a:tcPr marL="51802" marR="51802" marT="25901" marB="25901" anchor="ctr">
                    <a:lnL>
                      <a:noFill/>
                    </a:lnL>
                    <a:lnR>
                      <a:noFill/>
                    </a:lnR>
                    <a:lnT>
                      <a:noFill/>
                    </a:lnT>
                    <a:lnB>
                      <a:noFill/>
                    </a:lnB>
                  </a:tcPr>
                </a:tc>
                <a:extLst>
                  <a:ext uri="{0D108BD9-81ED-4DB2-BD59-A6C34878D82A}">
                    <a16:rowId xmlns:a16="http://schemas.microsoft.com/office/drawing/2014/main" val="2303702224"/>
                  </a:ext>
                </a:extLst>
              </a:tr>
              <a:tr h="966831">
                <a:tc>
                  <a:txBody>
                    <a:bodyPr/>
                    <a:lstStyle/>
                    <a:p>
                      <a:r>
                        <a:rPr lang="nl-NL" sz="1600" b="1" dirty="0">
                          <a:effectLst/>
                        </a:rPr>
                        <a:t>Evalueren </a:t>
                      </a:r>
                    </a:p>
                  </a:txBody>
                  <a:tcPr marL="51802" marR="51802" marT="25901" marB="25901" anchor="ctr">
                    <a:lnL>
                      <a:noFill/>
                    </a:lnL>
                    <a:lnR>
                      <a:noFill/>
                    </a:lnR>
                    <a:lnT>
                      <a:noFill/>
                    </a:lnT>
                    <a:lnB>
                      <a:noFill/>
                    </a:lnB>
                  </a:tcPr>
                </a:tc>
                <a:tc>
                  <a:txBody>
                    <a:bodyPr/>
                    <a:lstStyle/>
                    <a:p>
                      <a:r>
                        <a:rPr lang="nl-NL" sz="1200">
                          <a:effectLst/>
                        </a:rPr>
                        <a:t>Evalueer de observatie met de werknemer door middel van een gesprek.</a:t>
                      </a:r>
                    </a:p>
                  </a:txBody>
                  <a:tcPr marL="51802" marR="51802" marT="25901" marB="25901" anchor="ctr">
                    <a:lnL>
                      <a:noFill/>
                    </a:lnL>
                    <a:lnR>
                      <a:noFill/>
                    </a:lnR>
                    <a:lnT>
                      <a:noFill/>
                    </a:lnT>
                    <a:lnB>
                      <a:noFill/>
                    </a:lnB>
                  </a:tcPr>
                </a:tc>
                <a:extLst>
                  <a:ext uri="{0D108BD9-81ED-4DB2-BD59-A6C34878D82A}">
                    <a16:rowId xmlns:a16="http://schemas.microsoft.com/office/drawing/2014/main" val="1370367994"/>
                  </a:ext>
                </a:extLst>
              </a:tr>
              <a:tr h="966831">
                <a:tc>
                  <a:txBody>
                    <a:bodyPr/>
                    <a:lstStyle/>
                    <a:p>
                      <a:r>
                        <a:rPr lang="nl-NL" sz="1600" b="1" dirty="0">
                          <a:effectLst/>
                        </a:rPr>
                        <a:t>Rapporteren </a:t>
                      </a:r>
                    </a:p>
                  </a:txBody>
                  <a:tcPr marL="51802" marR="51802" marT="25901" marB="25901" anchor="ctr">
                    <a:lnL>
                      <a:noFill/>
                    </a:lnL>
                    <a:lnR>
                      <a:noFill/>
                    </a:lnR>
                    <a:lnT>
                      <a:noFill/>
                    </a:lnT>
                    <a:lnB>
                      <a:noFill/>
                    </a:lnB>
                  </a:tcPr>
                </a:tc>
                <a:tc>
                  <a:txBody>
                    <a:bodyPr/>
                    <a:lstStyle/>
                    <a:p>
                      <a:r>
                        <a:rPr lang="nl-NL" sz="1200" dirty="0">
                          <a:effectLst/>
                        </a:rPr>
                        <a:t>Rapporteer de waarnemingen en het gesprek. Dit kun je aan de hand van de onderstaande punten doen:</a:t>
                      </a:r>
                    </a:p>
                  </a:txBody>
                  <a:tcPr marL="51802" marR="51802" marT="25901" marB="25901" anchor="ctr">
                    <a:lnL>
                      <a:noFill/>
                    </a:lnL>
                    <a:lnR>
                      <a:noFill/>
                    </a:lnR>
                    <a:lnT>
                      <a:noFill/>
                    </a:lnT>
                    <a:lnB>
                      <a:noFill/>
                    </a:lnB>
                  </a:tcPr>
                </a:tc>
                <a:extLst>
                  <a:ext uri="{0D108BD9-81ED-4DB2-BD59-A6C34878D82A}">
                    <a16:rowId xmlns:a16="http://schemas.microsoft.com/office/drawing/2014/main" val="329710527"/>
                  </a:ext>
                </a:extLst>
              </a:tr>
            </a:tbl>
          </a:graphicData>
        </a:graphic>
      </p:graphicFrame>
      <p:pic>
        <p:nvPicPr>
          <p:cNvPr id="5" name="Afbeelding 4"/>
          <p:cNvPicPr>
            <a:picLocks noChangeAspect="1"/>
          </p:cNvPicPr>
          <p:nvPr/>
        </p:nvPicPr>
        <p:blipFill>
          <a:blip r:embed="rId2"/>
          <a:stretch>
            <a:fillRect/>
          </a:stretch>
        </p:blipFill>
        <p:spPr>
          <a:xfrm>
            <a:off x="0" y="203288"/>
            <a:ext cx="1877731" cy="1304657"/>
          </a:xfrm>
          <a:prstGeom prst="rect">
            <a:avLst/>
          </a:prstGeom>
        </p:spPr>
      </p:pic>
    </p:spTree>
    <p:extLst>
      <p:ext uri="{BB962C8B-B14F-4D97-AF65-F5344CB8AC3E}">
        <p14:creationId xmlns:p14="http://schemas.microsoft.com/office/powerpoint/2010/main" val="2002698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Rapporteren</a:t>
            </a:r>
            <a:endParaRPr lang="nl-NL" dirty="0"/>
          </a:p>
        </p:txBody>
      </p:sp>
      <p:sp>
        <p:nvSpPr>
          <p:cNvPr id="3" name="Tijdelijke aanduiding voor inhoud 2"/>
          <p:cNvSpPr>
            <a:spLocks noGrp="1"/>
          </p:cNvSpPr>
          <p:nvPr>
            <p:ph idx="1"/>
          </p:nvPr>
        </p:nvSpPr>
        <p:spPr/>
        <p:txBody>
          <a:bodyPr>
            <a:normAutofit fontScale="77500" lnSpcReduction="20000"/>
          </a:bodyPr>
          <a:lstStyle/>
          <a:p>
            <a:r>
              <a:rPr lang="nl-NL" dirty="0" smtClean="0"/>
              <a:t>Het rapporteren van de observatie kan je doen aan de hand van de volgende vragen:</a:t>
            </a:r>
          </a:p>
          <a:p>
            <a:endParaRPr lang="nl-NL" dirty="0"/>
          </a:p>
          <a:p>
            <a:pPr fontAlgn="ctr"/>
            <a:r>
              <a:rPr lang="nl-NL" dirty="0"/>
              <a:t>Wat was de aanleiding van de observatie?</a:t>
            </a:r>
          </a:p>
          <a:p>
            <a:pPr fontAlgn="ctr"/>
            <a:r>
              <a:rPr lang="nl-NL" dirty="0"/>
              <a:t>Wie heb je geobserveerd en wat was het doel? </a:t>
            </a:r>
          </a:p>
          <a:p>
            <a:pPr fontAlgn="ctr"/>
            <a:r>
              <a:rPr lang="nl-NL" dirty="0"/>
              <a:t>Hoe heb je geobserveerd?</a:t>
            </a:r>
          </a:p>
          <a:p>
            <a:pPr fontAlgn="ctr"/>
            <a:r>
              <a:rPr lang="nl-NL" dirty="0"/>
              <a:t>Wat waren de plaatsen, situaties, data en tijdstippen van de observaties en wie werkten er mee aan de observaties?</a:t>
            </a:r>
          </a:p>
          <a:p>
            <a:pPr fontAlgn="ctr"/>
            <a:r>
              <a:rPr lang="nl-NL" dirty="0"/>
              <a:t>Hoe zijn de resultaten verwerkt?</a:t>
            </a:r>
          </a:p>
          <a:p>
            <a:pPr fontAlgn="ctr"/>
            <a:r>
              <a:rPr lang="nl-NL" dirty="0"/>
              <a:t>Met wie zijn de resultaten besproken en wanneer?</a:t>
            </a:r>
          </a:p>
          <a:p>
            <a:endParaRPr lang="nl-NL" dirty="0" smtClean="0"/>
          </a:p>
          <a:p>
            <a:r>
              <a:rPr lang="nl-NL" dirty="0"/>
              <a:t>Na het observeren ga je in gesprek en bespreek je het gedrag wat je hebt gezien, je gaat </a:t>
            </a:r>
            <a:r>
              <a:rPr lang="nl-NL" dirty="0" smtClean="0"/>
              <a:t>evalueren en feedback geven.</a:t>
            </a:r>
            <a:endParaRPr lang="nl-NL" dirty="0"/>
          </a:p>
          <a:p>
            <a:endParaRPr lang="nl-NL" dirty="0"/>
          </a:p>
        </p:txBody>
      </p:sp>
      <p:pic>
        <p:nvPicPr>
          <p:cNvPr id="4" name="Afbeelding 3"/>
          <p:cNvPicPr>
            <a:picLocks noChangeAspect="1"/>
          </p:cNvPicPr>
          <p:nvPr/>
        </p:nvPicPr>
        <p:blipFill>
          <a:blip r:embed="rId2"/>
          <a:stretch>
            <a:fillRect/>
          </a:stretch>
        </p:blipFill>
        <p:spPr>
          <a:xfrm>
            <a:off x="0" y="203288"/>
            <a:ext cx="1877731" cy="1304657"/>
          </a:xfrm>
          <a:prstGeom prst="rect">
            <a:avLst/>
          </a:prstGeom>
        </p:spPr>
      </p:pic>
    </p:spTree>
    <p:extLst>
      <p:ext uri="{BB962C8B-B14F-4D97-AF65-F5344CB8AC3E}">
        <p14:creationId xmlns:p14="http://schemas.microsoft.com/office/powerpoint/2010/main" val="2057422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Evalueren/feedback geven</a:t>
            </a:r>
            <a:endParaRPr lang="nl-NL" dirty="0"/>
          </a:p>
        </p:txBody>
      </p:sp>
      <p:sp>
        <p:nvSpPr>
          <p:cNvPr id="3" name="Tijdelijke aanduiding voor inhoud 2"/>
          <p:cNvSpPr>
            <a:spLocks noGrp="1"/>
          </p:cNvSpPr>
          <p:nvPr>
            <p:ph idx="1"/>
          </p:nvPr>
        </p:nvSpPr>
        <p:spPr/>
        <p:txBody>
          <a:bodyPr>
            <a:normAutofit fontScale="70000" lnSpcReduction="20000"/>
          </a:bodyPr>
          <a:lstStyle/>
          <a:p>
            <a:r>
              <a:rPr lang="nl-NL" dirty="0"/>
              <a:t>Evalueren is iets achteraf bespreken om ervan te leren. Je bespreekt samen de ervaringen. Vragen die je hierbij kunt stellen zijn: Hoe is het verlopen? Wat ging er goed en wat kan er beter? En wat heb je geleerd</a:t>
            </a:r>
            <a:r>
              <a:rPr lang="nl-NL" dirty="0" smtClean="0"/>
              <a:t>?</a:t>
            </a:r>
          </a:p>
          <a:p>
            <a:endParaRPr lang="nl-NL" dirty="0"/>
          </a:p>
          <a:p>
            <a:r>
              <a:rPr lang="nl-NL" dirty="0" smtClean="0"/>
              <a:t>Daarnaast koppel je natuurlijk je observatie terug, hierover ga je in gesprek. Vragen die je hierbij kunt stellen zijn: Ik heb gezien dat je………, kan je dit eens uitleggen waarom je dit zo doet? </a:t>
            </a:r>
          </a:p>
          <a:p>
            <a:endParaRPr lang="nl-NL" dirty="0"/>
          </a:p>
          <a:p>
            <a:r>
              <a:rPr lang="nl-NL" dirty="0"/>
              <a:t>Het doel van feedback is </a:t>
            </a:r>
            <a:r>
              <a:rPr lang="nl-NL" dirty="0" smtClean="0"/>
              <a:t>om </a:t>
            </a:r>
            <a:r>
              <a:rPr lang="nl-NL" dirty="0"/>
              <a:t>zijn of haar gedrag bij te sturen en de communicatie open te houden.</a:t>
            </a:r>
            <a:endParaRPr lang="nl-NL" dirty="0" smtClean="0"/>
          </a:p>
          <a:p>
            <a:endParaRPr lang="nl-NL" dirty="0"/>
          </a:p>
          <a:p>
            <a:r>
              <a:rPr lang="nl-NL" dirty="0" smtClean="0"/>
              <a:t>Uiteindelijk kom je tot een leerpunt waar aan gewerkt kan worden!</a:t>
            </a:r>
          </a:p>
          <a:p>
            <a:endParaRPr lang="nl-NL" dirty="0" smtClean="0"/>
          </a:p>
          <a:p>
            <a:pPr marL="0" indent="0">
              <a:buNone/>
            </a:pPr>
            <a:endParaRPr lang="nl-NL" dirty="0" smtClean="0"/>
          </a:p>
          <a:p>
            <a:pPr marL="0" indent="0">
              <a:buNone/>
            </a:pPr>
            <a:r>
              <a:rPr lang="nl-NL" dirty="0" smtClean="0"/>
              <a:t>Lees pagina 50 uit de POC bundel</a:t>
            </a:r>
          </a:p>
          <a:p>
            <a:endParaRPr lang="nl-NL" dirty="0"/>
          </a:p>
        </p:txBody>
      </p:sp>
      <p:pic>
        <p:nvPicPr>
          <p:cNvPr id="4" name="Afbeelding 3"/>
          <p:cNvPicPr>
            <a:picLocks noChangeAspect="1"/>
          </p:cNvPicPr>
          <p:nvPr/>
        </p:nvPicPr>
        <p:blipFill>
          <a:blip r:embed="rId2"/>
          <a:stretch>
            <a:fillRect/>
          </a:stretch>
        </p:blipFill>
        <p:spPr>
          <a:xfrm>
            <a:off x="0" y="203288"/>
            <a:ext cx="1877731" cy="1304657"/>
          </a:xfrm>
          <a:prstGeom prst="rect">
            <a:avLst/>
          </a:prstGeom>
        </p:spPr>
      </p:pic>
    </p:spTree>
    <p:extLst>
      <p:ext uri="{BB962C8B-B14F-4D97-AF65-F5344CB8AC3E}">
        <p14:creationId xmlns:p14="http://schemas.microsoft.com/office/powerpoint/2010/main" val="2042727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Zelf aan de slag!</a:t>
            </a:r>
            <a:endParaRPr lang="nl-NL" dirty="0"/>
          </a:p>
        </p:txBody>
      </p:sp>
      <p:sp>
        <p:nvSpPr>
          <p:cNvPr id="3" name="Tijdelijke aanduiding voor inhoud 2"/>
          <p:cNvSpPr>
            <a:spLocks noGrp="1"/>
          </p:cNvSpPr>
          <p:nvPr>
            <p:ph idx="1"/>
          </p:nvPr>
        </p:nvSpPr>
        <p:spPr/>
        <p:txBody>
          <a:bodyPr/>
          <a:lstStyle/>
          <a:p>
            <a:r>
              <a:rPr lang="nl-NL" dirty="0" smtClean="0"/>
              <a:t>Ga oefenen met objectief observeren, voer dit uit doormiddel van de WACKER methode</a:t>
            </a:r>
          </a:p>
          <a:p>
            <a:pPr marL="0" indent="0">
              <a:buNone/>
            </a:pPr>
            <a:endParaRPr lang="nl-NL" dirty="0" smtClean="0"/>
          </a:p>
          <a:p>
            <a:pPr>
              <a:buFont typeface="Wingdings" panose="05000000000000000000" pitchFamily="2" charset="2"/>
              <a:buChar char="Ø"/>
            </a:pPr>
            <a:r>
              <a:rPr lang="nl-NL" dirty="0" smtClean="0"/>
              <a:t>observeer een les of persoon uit een les van het VO of MBO a.d.h.v. de WACKER  methode;</a:t>
            </a:r>
          </a:p>
          <a:p>
            <a:pPr>
              <a:buFont typeface="Wingdings" panose="05000000000000000000" pitchFamily="2" charset="2"/>
              <a:buChar char="Ø"/>
            </a:pPr>
            <a:r>
              <a:rPr lang="nl-NL" dirty="0" smtClean="0"/>
              <a:t>bespreek/evalueer je bevindingen met de docent;</a:t>
            </a:r>
          </a:p>
          <a:p>
            <a:pPr>
              <a:buFont typeface="Wingdings" panose="05000000000000000000" pitchFamily="2" charset="2"/>
              <a:buChar char="Ø"/>
            </a:pPr>
            <a:r>
              <a:rPr lang="nl-NL" dirty="0" smtClean="0"/>
              <a:t>bespreek/evalueer je bevindingen met de student;</a:t>
            </a:r>
          </a:p>
          <a:p>
            <a:pPr>
              <a:buFont typeface="Wingdings" panose="05000000000000000000" pitchFamily="2" charset="2"/>
              <a:buChar char="Ø"/>
            </a:pPr>
            <a:r>
              <a:rPr lang="nl-NL" dirty="0" smtClean="0"/>
              <a:t>wat is het leerpunt?</a:t>
            </a:r>
          </a:p>
          <a:p>
            <a:pPr marL="0" indent="0">
              <a:buNone/>
            </a:pPr>
            <a:endParaRPr lang="nl-NL" dirty="0"/>
          </a:p>
        </p:txBody>
      </p:sp>
      <p:pic>
        <p:nvPicPr>
          <p:cNvPr id="4" name="Afbeelding 3"/>
          <p:cNvPicPr>
            <a:picLocks noChangeAspect="1"/>
          </p:cNvPicPr>
          <p:nvPr/>
        </p:nvPicPr>
        <p:blipFill>
          <a:blip r:embed="rId2"/>
          <a:stretch>
            <a:fillRect/>
          </a:stretch>
        </p:blipFill>
        <p:spPr>
          <a:xfrm>
            <a:off x="336939" y="386031"/>
            <a:ext cx="1877731" cy="1304657"/>
          </a:xfrm>
          <a:prstGeom prst="rect">
            <a:avLst/>
          </a:prstGeom>
        </p:spPr>
      </p:pic>
    </p:spTree>
    <p:extLst>
      <p:ext uri="{BB962C8B-B14F-4D97-AF65-F5344CB8AC3E}">
        <p14:creationId xmlns:p14="http://schemas.microsoft.com/office/powerpoint/2010/main" val="3929292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a:t>
            </a:r>
            <a:endParaRPr lang="nl-NL" dirty="0"/>
          </a:p>
        </p:txBody>
      </p:sp>
      <p:sp>
        <p:nvSpPr>
          <p:cNvPr id="3" name="Tijdelijke aanduiding voor inhoud 2"/>
          <p:cNvSpPr>
            <a:spLocks noGrp="1"/>
          </p:cNvSpPr>
          <p:nvPr>
            <p:ph idx="1"/>
          </p:nvPr>
        </p:nvSpPr>
        <p:spPr/>
        <p:txBody>
          <a:bodyPr/>
          <a:lstStyle/>
          <a:p>
            <a:r>
              <a:rPr lang="nl-NL" dirty="0"/>
              <a:t>Stel uw leerling maakt consequent dezelfde fout, terwijl u hem hebt </a:t>
            </a:r>
            <a:r>
              <a:rPr lang="nl-NL" dirty="0" smtClean="0"/>
              <a:t>verteld hoe </a:t>
            </a:r>
            <a:r>
              <a:rPr lang="nl-NL" dirty="0"/>
              <a:t>het moet. Alleen maar vertellen is eenrichtingscommunicatie, zodat </a:t>
            </a:r>
            <a:r>
              <a:rPr lang="nl-NL" dirty="0" smtClean="0"/>
              <a:t>de leerling </a:t>
            </a:r>
            <a:r>
              <a:rPr lang="nl-NL" dirty="0"/>
              <a:t>niet kan reageren. Dat de leerling het niet heeft begrepen blijkt </a:t>
            </a:r>
            <a:r>
              <a:rPr lang="nl-NL" dirty="0" smtClean="0"/>
              <a:t>helaas later </a:t>
            </a:r>
            <a:r>
              <a:rPr lang="nl-NL" dirty="0"/>
              <a:t>pas.</a:t>
            </a:r>
            <a:endParaRPr lang="nl-NL" dirty="0"/>
          </a:p>
        </p:txBody>
      </p:sp>
      <p:pic>
        <p:nvPicPr>
          <p:cNvPr id="4" name="Afbeelding 3"/>
          <p:cNvPicPr>
            <a:picLocks noChangeAspect="1"/>
          </p:cNvPicPr>
          <p:nvPr/>
        </p:nvPicPr>
        <p:blipFill>
          <a:blip r:embed="rId2"/>
          <a:stretch>
            <a:fillRect/>
          </a:stretch>
        </p:blipFill>
        <p:spPr>
          <a:xfrm>
            <a:off x="114871" y="386031"/>
            <a:ext cx="1877731" cy="1304657"/>
          </a:xfrm>
          <a:prstGeom prst="rect">
            <a:avLst/>
          </a:prstGeom>
        </p:spPr>
      </p:pic>
    </p:spTree>
    <p:extLst>
      <p:ext uri="{BB962C8B-B14F-4D97-AF65-F5344CB8AC3E}">
        <p14:creationId xmlns:p14="http://schemas.microsoft.com/office/powerpoint/2010/main" val="3705325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Evalueren en beoordelen</a:t>
            </a:r>
            <a:endParaRPr lang="nl-NL" dirty="0"/>
          </a:p>
        </p:txBody>
      </p:sp>
      <p:sp>
        <p:nvSpPr>
          <p:cNvPr id="3" name="Tijdelijke aanduiding voor inhoud 2"/>
          <p:cNvSpPr>
            <a:spLocks noGrp="1"/>
          </p:cNvSpPr>
          <p:nvPr>
            <p:ph idx="1"/>
          </p:nvPr>
        </p:nvSpPr>
        <p:spPr/>
        <p:txBody>
          <a:bodyPr/>
          <a:lstStyle/>
          <a:p>
            <a:r>
              <a:rPr lang="nl-NL" dirty="0"/>
              <a:t>Regelmatig de leerresultaten van een </a:t>
            </a:r>
            <a:r>
              <a:rPr lang="nl-NL" dirty="0" smtClean="0"/>
              <a:t>leerling/medewerker </a:t>
            </a:r>
            <a:r>
              <a:rPr lang="nl-NL" dirty="0"/>
              <a:t>beoordelen tijdens de </a:t>
            </a:r>
            <a:r>
              <a:rPr lang="nl-NL" dirty="0" smtClean="0"/>
              <a:t>opleiding of binnen het bedrijf is </a:t>
            </a:r>
            <a:r>
              <a:rPr lang="nl-NL" dirty="0"/>
              <a:t>een onmisbaar deel van het </a:t>
            </a:r>
            <a:r>
              <a:rPr lang="nl-NL" dirty="0" smtClean="0"/>
              <a:t>ontwikkelingsproces.</a:t>
            </a:r>
          </a:p>
          <a:p>
            <a:pPr marL="0" indent="0">
              <a:buNone/>
            </a:pPr>
            <a:endParaRPr lang="nl-NL" dirty="0" smtClean="0"/>
          </a:p>
          <a:p>
            <a:pPr marL="0" indent="0">
              <a:buNone/>
            </a:pPr>
            <a:r>
              <a:rPr lang="nl-NL" dirty="0" smtClean="0"/>
              <a:t>Maar beoordelen is moeilijk omdat:</a:t>
            </a:r>
          </a:p>
          <a:p>
            <a:pPr>
              <a:buFont typeface="Wingdings" panose="05000000000000000000" pitchFamily="2" charset="2"/>
              <a:buChar char="Ø"/>
            </a:pPr>
            <a:r>
              <a:rPr lang="nl-NL" dirty="0"/>
              <a:t>J</a:t>
            </a:r>
            <a:r>
              <a:rPr lang="nl-NL" dirty="0" smtClean="0"/>
              <a:t>e vaak zelf al een beeld hebt van de persoon (bevooroordeeld) daarom is het objectief observeren zo belangrijk.</a:t>
            </a:r>
          </a:p>
          <a:p>
            <a:pPr>
              <a:buFont typeface="Wingdings" panose="05000000000000000000" pitchFamily="2" charset="2"/>
              <a:buChar char="Ø"/>
            </a:pPr>
            <a:r>
              <a:rPr lang="nl-NL" dirty="0" smtClean="0"/>
              <a:t>De beoordelingsnormen zijn onduidelijk;</a:t>
            </a:r>
          </a:p>
          <a:p>
            <a:pPr>
              <a:buFont typeface="Wingdings" panose="05000000000000000000" pitchFamily="2" charset="2"/>
              <a:buChar char="Ø"/>
            </a:pPr>
            <a:r>
              <a:rPr lang="nl-NL" dirty="0" smtClean="0"/>
              <a:t>Je vindt het moeilijk om kritiek te geven.</a:t>
            </a:r>
            <a:endParaRPr lang="nl-NL" dirty="0"/>
          </a:p>
        </p:txBody>
      </p:sp>
      <p:pic>
        <p:nvPicPr>
          <p:cNvPr id="4" name="Afbeelding 3"/>
          <p:cNvPicPr>
            <a:picLocks noChangeAspect="1"/>
          </p:cNvPicPr>
          <p:nvPr/>
        </p:nvPicPr>
        <p:blipFill>
          <a:blip r:embed="rId2"/>
          <a:stretch>
            <a:fillRect/>
          </a:stretch>
        </p:blipFill>
        <p:spPr>
          <a:xfrm>
            <a:off x="336939" y="386031"/>
            <a:ext cx="1877731" cy="1304657"/>
          </a:xfrm>
          <a:prstGeom prst="rect">
            <a:avLst/>
          </a:prstGeom>
        </p:spPr>
      </p:pic>
    </p:spTree>
    <p:extLst>
      <p:ext uri="{BB962C8B-B14F-4D97-AF65-F5344CB8AC3E}">
        <p14:creationId xmlns:p14="http://schemas.microsoft.com/office/powerpoint/2010/main" val="1830206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87688" y="332656"/>
            <a:ext cx="3816424" cy="1152128"/>
          </a:xfrm>
        </p:spPr>
        <p:txBody>
          <a:bodyPr/>
          <a:lstStyle/>
          <a:p>
            <a:r>
              <a:rPr lang="nl-NL" dirty="0" smtClean="0"/>
              <a:t>Programma</a:t>
            </a:r>
            <a:endParaRPr lang="nl-NL" dirty="0"/>
          </a:p>
        </p:txBody>
      </p:sp>
      <p:sp>
        <p:nvSpPr>
          <p:cNvPr id="3" name="Tijdelijke aanduiding voor inhoud 2"/>
          <p:cNvSpPr>
            <a:spLocks noGrp="1"/>
          </p:cNvSpPr>
          <p:nvPr>
            <p:ph idx="1"/>
          </p:nvPr>
        </p:nvSpPr>
        <p:spPr>
          <a:xfrm>
            <a:off x="1991544" y="2132857"/>
            <a:ext cx="8219256" cy="3993307"/>
          </a:xfrm>
        </p:spPr>
        <p:txBody>
          <a:bodyPr>
            <a:normAutofit lnSpcReduction="10000"/>
          </a:bodyPr>
          <a:lstStyle/>
          <a:p>
            <a:pPr marL="0" indent="0">
              <a:buNone/>
            </a:pPr>
            <a:r>
              <a:rPr lang="nl-NL" dirty="0" smtClean="0"/>
              <a:t>Deze periode:</a:t>
            </a:r>
            <a:endParaRPr lang="nl-NL" dirty="0"/>
          </a:p>
          <a:p>
            <a:pPr>
              <a:buFont typeface="Arial" charset="0"/>
              <a:buChar char="•"/>
            </a:pPr>
            <a:r>
              <a:rPr lang="nl-NL" dirty="0" smtClean="0">
                <a:solidFill>
                  <a:srgbClr val="00B050"/>
                </a:solidFill>
              </a:rPr>
              <a:t>Leren en leerstijlen</a:t>
            </a:r>
          </a:p>
          <a:p>
            <a:pPr>
              <a:buFont typeface="Arial" charset="0"/>
              <a:buChar char="•"/>
            </a:pPr>
            <a:r>
              <a:rPr lang="nl-NL" dirty="0" smtClean="0">
                <a:solidFill>
                  <a:srgbClr val="00B050"/>
                </a:solidFill>
              </a:rPr>
              <a:t>Toepassen leren en leerstijlen</a:t>
            </a:r>
          </a:p>
          <a:p>
            <a:pPr>
              <a:buFont typeface="Arial" charset="0"/>
              <a:buChar char="•"/>
            </a:pPr>
            <a:r>
              <a:rPr lang="nl-NL" dirty="0" smtClean="0">
                <a:solidFill>
                  <a:srgbClr val="00B050"/>
                </a:solidFill>
              </a:rPr>
              <a:t>Communiceren</a:t>
            </a:r>
          </a:p>
          <a:p>
            <a:pPr>
              <a:buFont typeface="Arial" charset="0"/>
              <a:buChar char="•"/>
            </a:pPr>
            <a:r>
              <a:rPr lang="nl-NL" dirty="0" smtClean="0">
                <a:solidFill>
                  <a:srgbClr val="00B050"/>
                </a:solidFill>
              </a:rPr>
              <a:t>Conflicten</a:t>
            </a:r>
          </a:p>
          <a:p>
            <a:pPr>
              <a:buFont typeface="Arial" charset="0"/>
              <a:buChar char="•"/>
            </a:pPr>
            <a:r>
              <a:rPr lang="nl-NL" dirty="0" smtClean="0"/>
              <a:t>Instrueren </a:t>
            </a:r>
          </a:p>
          <a:p>
            <a:pPr>
              <a:buFont typeface="Arial" charset="0"/>
              <a:buChar char="•"/>
            </a:pPr>
            <a:r>
              <a:rPr lang="nl-NL" dirty="0" smtClean="0"/>
              <a:t>Beoordelen</a:t>
            </a:r>
          </a:p>
          <a:p>
            <a:pPr>
              <a:buFont typeface="Arial" charset="0"/>
              <a:buChar char="•"/>
            </a:pPr>
            <a:r>
              <a:rPr lang="nl-NL" dirty="0" smtClean="0"/>
              <a:t>Afronden evaluatie</a:t>
            </a:r>
            <a:endParaRPr lang="nl-NL" dirty="0"/>
          </a:p>
        </p:txBody>
      </p:sp>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31505" y="404664"/>
            <a:ext cx="1883263" cy="13046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9588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r>
              <a:rPr lang="nl-NL" dirty="0" smtClean="0"/>
              <a:t>Lees pagina 56 t/m 59 uit de POC bundel + de bronnen in je lesstof</a:t>
            </a:r>
          </a:p>
          <a:p>
            <a:r>
              <a:rPr lang="nl-NL" dirty="0" smtClean="0"/>
              <a:t>Maak opdracht 4.1</a:t>
            </a:r>
            <a:endParaRPr lang="nl-NL" dirty="0"/>
          </a:p>
        </p:txBody>
      </p:sp>
      <p:pic>
        <p:nvPicPr>
          <p:cNvPr id="4" name="Afbeelding 3"/>
          <p:cNvPicPr>
            <a:picLocks noChangeAspect="1"/>
          </p:cNvPicPr>
          <p:nvPr/>
        </p:nvPicPr>
        <p:blipFill>
          <a:blip r:embed="rId2"/>
          <a:stretch>
            <a:fillRect/>
          </a:stretch>
        </p:blipFill>
        <p:spPr>
          <a:xfrm>
            <a:off x="336939" y="386031"/>
            <a:ext cx="1877731" cy="1304657"/>
          </a:xfrm>
          <a:prstGeom prst="rect">
            <a:avLst/>
          </a:prstGeom>
        </p:spPr>
      </p:pic>
    </p:spTree>
    <p:extLst>
      <p:ext uri="{BB962C8B-B14F-4D97-AF65-F5344CB8AC3E}">
        <p14:creationId xmlns:p14="http://schemas.microsoft.com/office/powerpoint/2010/main" val="1415102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zelf aan de slag</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Bereid een praktische instructie voor, lees pagina 45</a:t>
            </a:r>
          </a:p>
          <a:p>
            <a:endParaRPr lang="nl-NL" dirty="0"/>
          </a:p>
          <a:p>
            <a:pPr>
              <a:buFont typeface="Wingdings" panose="05000000000000000000" pitchFamily="2" charset="2"/>
              <a:buChar char="Ø"/>
            </a:pPr>
            <a:r>
              <a:rPr lang="nl-NL" b="1" dirty="0"/>
              <a:t>Bepaal wat </a:t>
            </a:r>
            <a:r>
              <a:rPr lang="nl-NL" b="1" dirty="0" smtClean="0"/>
              <a:t>je </a:t>
            </a:r>
            <a:r>
              <a:rPr lang="nl-NL" b="1" dirty="0"/>
              <a:t>gaat </a:t>
            </a:r>
            <a:r>
              <a:rPr lang="nl-NL" b="1" dirty="0" smtClean="0"/>
              <a:t>instrueren?</a:t>
            </a:r>
          </a:p>
          <a:p>
            <a:pPr>
              <a:buFont typeface="Wingdings" panose="05000000000000000000" pitchFamily="2" charset="2"/>
              <a:buChar char="Ø"/>
            </a:pPr>
            <a:r>
              <a:rPr lang="nl-NL" b="1" dirty="0"/>
              <a:t>Bereid de leerling </a:t>
            </a:r>
            <a:r>
              <a:rPr lang="nl-NL" b="1" dirty="0" smtClean="0"/>
              <a:t>voor</a:t>
            </a:r>
          </a:p>
          <a:p>
            <a:pPr>
              <a:buFont typeface="Wingdings" panose="05000000000000000000" pitchFamily="2" charset="2"/>
              <a:buChar char="Ø"/>
            </a:pPr>
            <a:r>
              <a:rPr lang="nl-NL" b="1" dirty="0"/>
              <a:t>Demonstreer de </a:t>
            </a:r>
            <a:r>
              <a:rPr lang="nl-NL" b="1" dirty="0" smtClean="0"/>
              <a:t>taak</a:t>
            </a:r>
          </a:p>
          <a:p>
            <a:pPr>
              <a:buFont typeface="Wingdings" panose="05000000000000000000" pitchFamily="2" charset="2"/>
              <a:buChar char="Ø"/>
            </a:pPr>
            <a:r>
              <a:rPr lang="nl-NL" b="1" dirty="0"/>
              <a:t>Laat de </a:t>
            </a:r>
            <a:r>
              <a:rPr lang="nl-NL" b="1" dirty="0" smtClean="0"/>
              <a:t>student </a:t>
            </a:r>
            <a:r>
              <a:rPr lang="nl-NL" b="1" dirty="0"/>
              <a:t>de taak onder begeleiding </a:t>
            </a:r>
            <a:r>
              <a:rPr lang="nl-NL" b="1" dirty="0" smtClean="0"/>
              <a:t>doen</a:t>
            </a:r>
          </a:p>
          <a:p>
            <a:pPr>
              <a:buFont typeface="Wingdings" panose="05000000000000000000" pitchFamily="2" charset="2"/>
              <a:buChar char="Ø"/>
            </a:pPr>
            <a:r>
              <a:rPr lang="nl-NL" b="1" dirty="0"/>
              <a:t>Laat de </a:t>
            </a:r>
            <a:r>
              <a:rPr lang="nl-NL" b="1" dirty="0" smtClean="0"/>
              <a:t>student </a:t>
            </a:r>
            <a:r>
              <a:rPr lang="nl-NL" b="1" dirty="0"/>
              <a:t>de taak zelf </a:t>
            </a:r>
            <a:r>
              <a:rPr lang="nl-NL" b="1" dirty="0" smtClean="0"/>
              <a:t>doen</a:t>
            </a:r>
          </a:p>
          <a:p>
            <a:pPr>
              <a:buFont typeface="Wingdings" panose="05000000000000000000" pitchFamily="2" charset="2"/>
              <a:buChar char="Ø"/>
            </a:pPr>
            <a:endParaRPr lang="nl-NL" b="1" dirty="0"/>
          </a:p>
          <a:p>
            <a:r>
              <a:rPr lang="nl-NL" dirty="0" smtClean="0"/>
              <a:t>De studenten geven een beoordeling achteraf.</a:t>
            </a:r>
          </a:p>
          <a:p>
            <a:pPr>
              <a:buFont typeface="Wingdings" panose="05000000000000000000" pitchFamily="2" charset="2"/>
              <a:buChar char="Ø"/>
            </a:pPr>
            <a:endParaRPr lang="nl-NL" dirty="0"/>
          </a:p>
        </p:txBody>
      </p:sp>
      <p:pic>
        <p:nvPicPr>
          <p:cNvPr id="4" name="Afbeelding 3"/>
          <p:cNvPicPr>
            <a:picLocks noChangeAspect="1"/>
          </p:cNvPicPr>
          <p:nvPr/>
        </p:nvPicPr>
        <p:blipFill>
          <a:blip r:embed="rId2"/>
          <a:stretch>
            <a:fillRect/>
          </a:stretch>
        </p:blipFill>
        <p:spPr>
          <a:xfrm>
            <a:off x="336939" y="386031"/>
            <a:ext cx="1877731" cy="1304657"/>
          </a:xfrm>
          <a:prstGeom prst="rect">
            <a:avLst/>
          </a:prstGeom>
        </p:spPr>
      </p:pic>
    </p:spTree>
    <p:extLst>
      <p:ext uri="{BB962C8B-B14F-4D97-AF65-F5344CB8AC3E}">
        <p14:creationId xmlns:p14="http://schemas.microsoft.com/office/powerpoint/2010/main" val="2949479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87688" y="332656"/>
            <a:ext cx="3816424" cy="1152128"/>
          </a:xfrm>
        </p:spPr>
        <p:txBody>
          <a:bodyPr/>
          <a:lstStyle/>
          <a:p>
            <a:r>
              <a:rPr lang="nl-NL" dirty="0" smtClean="0"/>
              <a:t>  Programma</a:t>
            </a:r>
            <a:endParaRPr lang="nl-NL" dirty="0"/>
          </a:p>
        </p:txBody>
      </p:sp>
      <p:sp>
        <p:nvSpPr>
          <p:cNvPr id="3" name="Tijdelijke aanduiding voor inhoud 2"/>
          <p:cNvSpPr>
            <a:spLocks noGrp="1"/>
          </p:cNvSpPr>
          <p:nvPr>
            <p:ph idx="1"/>
          </p:nvPr>
        </p:nvSpPr>
        <p:spPr>
          <a:xfrm>
            <a:off x="1991544" y="2132857"/>
            <a:ext cx="8219256" cy="3993307"/>
          </a:xfrm>
        </p:spPr>
        <p:txBody>
          <a:bodyPr>
            <a:normAutofit/>
          </a:bodyPr>
          <a:lstStyle/>
          <a:p>
            <a:pPr marL="0" indent="0">
              <a:buNone/>
            </a:pPr>
            <a:r>
              <a:rPr lang="nl-NL" dirty="0" smtClean="0"/>
              <a:t>Vandaag:</a:t>
            </a:r>
          </a:p>
          <a:p>
            <a:pPr marL="0" indent="0">
              <a:buNone/>
            </a:pPr>
            <a:r>
              <a:rPr lang="nl-NL" dirty="0" smtClean="0"/>
              <a:t>Instrueren, observeren en beoordelen</a:t>
            </a:r>
            <a:endParaRPr lang="nl-NL" dirty="0"/>
          </a:p>
        </p:txBody>
      </p:sp>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31505" y="404664"/>
            <a:ext cx="1883263" cy="13046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3752" y="3284984"/>
            <a:ext cx="3600400" cy="27107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155697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Instrueren</a:t>
            </a:r>
            <a:endParaRPr lang="nl-NL" dirty="0"/>
          </a:p>
        </p:txBody>
      </p:sp>
      <p:pic>
        <p:nvPicPr>
          <p:cNvPr id="4" name="Afbeelding 3"/>
          <p:cNvPicPr>
            <a:picLocks noChangeAspect="1"/>
          </p:cNvPicPr>
          <p:nvPr/>
        </p:nvPicPr>
        <p:blipFill>
          <a:blip r:embed="rId2"/>
          <a:stretch>
            <a:fillRect/>
          </a:stretch>
        </p:blipFill>
        <p:spPr>
          <a:xfrm>
            <a:off x="838200" y="520968"/>
            <a:ext cx="1877731" cy="1304657"/>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4184548409"/>
              </p:ext>
            </p:extLst>
          </p:nvPr>
        </p:nvGraphicFramePr>
        <p:xfrm>
          <a:off x="838200" y="2625384"/>
          <a:ext cx="10242851" cy="3148149"/>
        </p:xfrm>
        <a:graphic>
          <a:graphicData uri="http://schemas.openxmlformats.org/drawingml/2006/table">
            <a:tbl>
              <a:tblPr/>
              <a:tblGrid>
                <a:gridCol w="10242851">
                  <a:extLst>
                    <a:ext uri="{9D8B030D-6E8A-4147-A177-3AD203B41FA5}">
                      <a16:colId xmlns:a16="http://schemas.microsoft.com/office/drawing/2014/main" val="1583585848"/>
                    </a:ext>
                  </a:extLst>
                </a:gridCol>
              </a:tblGrid>
              <a:tr h="3148149">
                <a:tc>
                  <a:txBody>
                    <a:bodyPr/>
                    <a:lstStyle/>
                    <a:p>
                      <a:r>
                        <a:rPr lang="nl-NL" sz="2800" dirty="0" smtClean="0"/>
                        <a:t>Een definitie van instructie is: zorgen dat vorm en inhoud van de boodschap afgestemd worden op de groep, zodat het gewenste eindgedrag wordt vertoond</a:t>
                      </a:r>
                      <a:r>
                        <a:rPr lang="nl-NL" sz="2800" baseline="0" dirty="0" smtClean="0"/>
                        <a:t>. </a:t>
                      </a:r>
                    </a:p>
                    <a:p>
                      <a:r>
                        <a:rPr lang="nl-NL" sz="2800" dirty="0" smtClean="0"/>
                        <a:t>Bij een instructie breng je een boodschap over. Dit kan betekenen dat je de medewerker duidelijk maakt hoe je klanten moet helpen, maar bijvoorbeeld ook hoe een bewateringssysteem</a:t>
                      </a:r>
                      <a:r>
                        <a:rPr lang="nl-NL" sz="2800" baseline="0" dirty="0" smtClean="0"/>
                        <a:t> werkt.</a:t>
                      </a:r>
                    </a:p>
                    <a:p>
                      <a:endParaRPr lang="nl-NL" sz="2800" baseline="0" dirty="0" smtClean="0"/>
                    </a:p>
                  </a:txBody>
                  <a:tcPr marL="87027" marR="87027" marT="43513" marB="43513" anchor="ctr">
                    <a:lnL>
                      <a:noFill/>
                    </a:lnL>
                    <a:lnR>
                      <a:noFill/>
                    </a:lnR>
                    <a:lnT>
                      <a:noFill/>
                    </a:lnT>
                    <a:lnB>
                      <a:noFill/>
                    </a:lnB>
                  </a:tcPr>
                </a:tc>
                <a:extLst>
                  <a:ext uri="{0D108BD9-81ED-4DB2-BD59-A6C34878D82A}">
                    <a16:rowId xmlns:a16="http://schemas.microsoft.com/office/drawing/2014/main" val="2238301135"/>
                  </a:ext>
                </a:extLst>
              </a:tr>
            </a:tbl>
          </a:graphicData>
        </a:graphic>
      </p:graphicFrame>
    </p:spTree>
    <p:extLst>
      <p:ext uri="{BB962C8B-B14F-4D97-AF65-F5344CB8AC3E}">
        <p14:creationId xmlns:p14="http://schemas.microsoft.com/office/powerpoint/2010/main" val="3195172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a:t>
            </a:r>
            <a:endParaRPr lang="nl-NL" dirty="0"/>
          </a:p>
        </p:txBody>
      </p:sp>
      <p:sp>
        <p:nvSpPr>
          <p:cNvPr id="3" name="Tijdelijke aanduiding voor inhoud 2"/>
          <p:cNvSpPr>
            <a:spLocks noGrp="1"/>
          </p:cNvSpPr>
          <p:nvPr>
            <p:ph idx="1"/>
          </p:nvPr>
        </p:nvSpPr>
        <p:spPr/>
        <p:txBody>
          <a:bodyPr/>
          <a:lstStyle/>
          <a:p>
            <a:r>
              <a:rPr lang="nl-NL" dirty="0" smtClean="0"/>
              <a:t>Als je een instructie gaat geven is het belangrijk deze goed voor te bereiden.</a:t>
            </a:r>
          </a:p>
          <a:p>
            <a:r>
              <a:rPr lang="nl-NL" dirty="0" smtClean="0"/>
              <a:t>Bij het voorbereiden van een instructie is het belangrijk dat je:</a:t>
            </a:r>
          </a:p>
          <a:p>
            <a:endParaRPr lang="nl-NL" dirty="0"/>
          </a:p>
          <a:p>
            <a:pPr lvl="4"/>
            <a:r>
              <a:rPr lang="nl-NL" sz="2400" dirty="0" smtClean="0"/>
              <a:t>Een duidelijk doel hebt vastgelegd</a:t>
            </a:r>
          </a:p>
          <a:p>
            <a:pPr lvl="4"/>
            <a:r>
              <a:rPr lang="nl-NL" sz="2400" dirty="0" smtClean="0"/>
              <a:t>De instructie in stappen hebt opgedeeld</a:t>
            </a:r>
          </a:p>
          <a:p>
            <a:pPr lvl="4"/>
            <a:r>
              <a:rPr lang="nl-NL" sz="2400" dirty="0" smtClean="0"/>
              <a:t>Een geschikte instructie vorm bedenkt</a:t>
            </a:r>
          </a:p>
        </p:txBody>
      </p:sp>
      <p:pic>
        <p:nvPicPr>
          <p:cNvPr id="4" name="Afbeelding 3"/>
          <p:cNvPicPr>
            <a:picLocks noChangeAspect="1"/>
          </p:cNvPicPr>
          <p:nvPr/>
        </p:nvPicPr>
        <p:blipFill>
          <a:blip r:embed="rId2"/>
          <a:stretch>
            <a:fillRect/>
          </a:stretch>
        </p:blipFill>
        <p:spPr>
          <a:xfrm>
            <a:off x="838200" y="520968"/>
            <a:ext cx="1877731" cy="1304657"/>
          </a:xfrm>
          <a:prstGeom prst="rect">
            <a:avLst/>
          </a:prstGeom>
        </p:spPr>
      </p:pic>
    </p:spTree>
    <p:extLst>
      <p:ext uri="{BB962C8B-B14F-4D97-AF65-F5344CB8AC3E}">
        <p14:creationId xmlns:p14="http://schemas.microsoft.com/office/powerpoint/2010/main" val="1056706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Doel vaststellen</a:t>
            </a:r>
            <a:endParaRPr lang="nl-NL" dirty="0"/>
          </a:p>
        </p:txBody>
      </p:sp>
      <p:sp>
        <p:nvSpPr>
          <p:cNvPr id="3" name="Tijdelijke aanduiding voor inhoud 2"/>
          <p:cNvSpPr>
            <a:spLocks noGrp="1"/>
          </p:cNvSpPr>
          <p:nvPr>
            <p:ph idx="1"/>
          </p:nvPr>
        </p:nvSpPr>
        <p:spPr/>
        <p:txBody>
          <a:bodyPr>
            <a:normAutofit/>
          </a:bodyPr>
          <a:lstStyle/>
          <a:p>
            <a:r>
              <a:rPr lang="nl-NL" dirty="0"/>
              <a:t>Het is van belang dat u vooraf precies bedenkt wat de leerling na uw </a:t>
            </a:r>
            <a:r>
              <a:rPr lang="nl-NL" dirty="0" smtClean="0"/>
              <a:t>instructie moet </a:t>
            </a:r>
            <a:r>
              <a:rPr lang="nl-NL" dirty="0"/>
              <a:t>weten </a:t>
            </a:r>
            <a:r>
              <a:rPr lang="nl-NL" i="1" dirty="0"/>
              <a:t>(kennis)</a:t>
            </a:r>
            <a:r>
              <a:rPr lang="nl-NL" dirty="0"/>
              <a:t>, wat hij moet kunnen </a:t>
            </a:r>
            <a:r>
              <a:rPr lang="nl-NL" i="1" dirty="0"/>
              <a:t>(vaardigheid) </a:t>
            </a:r>
            <a:r>
              <a:rPr lang="nl-NL" dirty="0"/>
              <a:t>en hoe u wilt dat </a:t>
            </a:r>
            <a:r>
              <a:rPr lang="nl-NL" dirty="0" smtClean="0"/>
              <a:t>hij zich </a:t>
            </a:r>
            <a:r>
              <a:rPr lang="nl-NL" dirty="0"/>
              <a:t>gedraagt </a:t>
            </a:r>
            <a:r>
              <a:rPr lang="nl-NL" i="1" dirty="0"/>
              <a:t>(houding</a:t>
            </a:r>
            <a:r>
              <a:rPr lang="nl-NL" i="1" dirty="0" smtClean="0"/>
              <a:t>).</a:t>
            </a:r>
          </a:p>
          <a:p>
            <a:endParaRPr lang="nl-NL" i="1" dirty="0"/>
          </a:p>
          <a:p>
            <a:endParaRPr lang="nl-NL" i="1" dirty="0"/>
          </a:p>
          <a:p>
            <a:r>
              <a:rPr lang="nl-NL" dirty="0"/>
              <a:t>Bij een praktijkinstructie zal de nadruk liggen op de handvaardigheid, </a:t>
            </a:r>
            <a:r>
              <a:rPr lang="nl-NL" dirty="0" smtClean="0"/>
              <a:t>waarbij technisch </a:t>
            </a:r>
            <a:r>
              <a:rPr lang="nl-NL" dirty="0"/>
              <a:t>inzicht en persoonlijke inzet nodig zijn. Het is belangrijk dat </a:t>
            </a:r>
            <a:r>
              <a:rPr lang="nl-NL" dirty="0" smtClean="0"/>
              <a:t>het leerdoel </a:t>
            </a:r>
            <a:r>
              <a:rPr lang="nl-NL" dirty="0"/>
              <a:t>duidelijk is.</a:t>
            </a:r>
          </a:p>
        </p:txBody>
      </p:sp>
      <p:pic>
        <p:nvPicPr>
          <p:cNvPr id="4" name="Afbeelding 3"/>
          <p:cNvPicPr>
            <a:picLocks noChangeAspect="1"/>
          </p:cNvPicPr>
          <p:nvPr/>
        </p:nvPicPr>
        <p:blipFill>
          <a:blip r:embed="rId2"/>
          <a:stretch>
            <a:fillRect/>
          </a:stretch>
        </p:blipFill>
        <p:spPr>
          <a:xfrm>
            <a:off x="838200" y="520968"/>
            <a:ext cx="1877731" cy="1304657"/>
          </a:xfrm>
          <a:prstGeom prst="rect">
            <a:avLst/>
          </a:prstGeom>
        </p:spPr>
      </p:pic>
    </p:spTree>
    <p:extLst>
      <p:ext uri="{BB962C8B-B14F-4D97-AF65-F5344CB8AC3E}">
        <p14:creationId xmlns:p14="http://schemas.microsoft.com/office/powerpoint/2010/main" val="1489310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	</a:t>
            </a:r>
            <a:r>
              <a:rPr lang="nl-NL" dirty="0" smtClean="0"/>
              <a:t>	Duidelijk en concreet!!!</a:t>
            </a:r>
            <a:endParaRPr lang="nl-NL" dirty="0"/>
          </a:p>
        </p:txBody>
      </p:sp>
      <p:sp>
        <p:nvSpPr>
          <p:cNvPr id="3" name="Tijdelijke aanduiding voor inhoud 2"/>
          <p:cNvSpPr>
            <a:spLocks noGrp="1"/>
          </p:cNvSpPr>
          <p:nvPr>
            <p:ph idx="1"/>
          </p:nvPr>
        </p:nvSpPr>
        <p:spPr/>
        <p:txBody>
          <a:bodyPr>
            <a:normAutofit/>
          </a:bodyPr>
          <a:lstStyle/>
          <a:p>
            <a:pPr>
              <a:lnSpc>
                <a:spcPct val="100000"/>
              </a:lnSpc>
            </a:pPr>
            <a:r>
              <a:rPr lang="nl-NL" dirty="0" smtClean="0"/>
              <a:t>Ook voor een leerling is het belangrijk dat het leerdoel duidelijk is. Bij nieuwe onervaren leerlingen is het belangrijk het leerdoel zo concreet mogelijk aan te geven. Goede en duidelijk geformuleerde leerdoelen leiden bij de leerling vaak tot betere resultaten. Door het aangeven van het leerdoel naar de leerling ziet de leerling ook beter het nut van de betreffende handeling in. Hij weet dan waarom hij een bepaalde handeling moet doen.</a:t>
            </a:r>
            <a:endParaRPr lang="nl-NL" dirty="0"/>
          </a:p>
        </p:txBody>
      </p:sp>
      <p:pic>
        <p:nvPicPr>
          <p:cNvPr id="4" name="Afbeelding 3"/>
          <p:cNvPicPr>
            <a:picLocks noChangeAspect="1"/>
          </p:cNvPicPr>
          <p:nvPr/>
        </p:nvPicPr>
        <p:blipFill>
          <a:blip r:embed="rId2"/>
          <a:stretch>
            <a:fillRect/>
          </a:stretch>
        </p:blipFill>
        <p:spPr>
          <a:xfrm>
            <a:off x="838200" y="520968"/>
            <a:ext cx="1877731" cy="1304657"/>
          </a:xfrm>
          <a:prstGeom prst="rect">
            <a:avLst/>
          </a:prstGeom>
        </p:spPr>
      </p:pic>
    </p:spTree>
    <p:extLst>
      <p:ext uri="{BB962C8B-B14F-4D97-AF65-F5344CB8AC3E}">
        <p14:creationId xmlns:p14="http://schemas.microsoft.com/office/powerpoint/2010/main" val="3276773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De vaardigheid in stappen verdelen</a:t>
            </a:r>
            <a:br>
              <a:rPr lang="nl-NL" dirty="0" smtClean="0"/>
            </a:br>
            <a:endParaRPr lang="nl-NL" dirty="0"/>
          </a:p>
        </p:txBody>
      </p:sp>
      <p:sp>
        <p:nvSpPr>
          <p:cNvPr id="3" name="Tijdelijke aanduiding voor inhoud 2"/>
          <p:cNvSpPr>
            <a:spLocks noGrp="1"/>
          </p:cNvSpPr>
          <p:nvPr>
            <p:ph idx="1"/>
          </p:nvPr>
        </p:nvSpPr>
        <p:spPr/>
        <p:txBody>
          <a:bodyPr>
            <a:normAutofit fontScale="92500"/>
          </a:bodyPr>
          <a:lstStyle/>
          <a:p>
            <a:pPr>
              <a:lnSpc>
                <a:spcPct val="100000"/>
              </a:lnSpc>
            </a:pPr>
            <a:r>
              <a:rPr lang="nl-NL" dirty="0" smtClean="0"/>
              <a:t>Elk leerproces is in handelingsstappen en leerstappen te verdelen. Als</a:t>
            </a:r>
          </a:p>
          <a:p>
            <a:pPr marL="0" indent="0">
              <a:lnSpc>
                <a:spcPct val="100000"/>
              </a:lnSpc>
              <a:buNone/>
            </a:pPr>
            <a:r>
              <a:rPr lang="nl-NL" dirty="0" smtClean="0"/>
              <a:t>praktijkopleider moet je een goed beeld hebben van de volgorde en het nut van de uit te voeren handelingen. Overdracht van kennis wordt een stuk gemakkelijker wanneer je vooraf de handelings- en leerstappen opsplitst. </a:t>
            </a:r>
          </a:p>
          <a:p>
            <a:pPr marL="0" indent="0">
              <a:lnSpc>
                <a:spcPct val="100000"/>
              </a:lnSpc>
              <a:buNone/>
            </a:pPr>
            <a:endParaRPr lang="nl-NL" dirty="0"/>
          </a:p>
          <a:p>
            <a:pPr>
              <a:lnSpc>
                <a:spcPct val="100000"/>
              </a:lnSpc>
            </a:pPr>
            <a:r>
              <a:rPr lang="nl-NL" dirty="0" smtClean="0"/>
              <a:t>Een ander voordeel is dat je meer inzicht krijgt in de moeilijkheidsgraad van een ogenschijnlijk gemakkelijke handeling.</a:t>
            </a:r>
          </a:p>
          <a:p>
            <a:pPr>
              <a:lnSpc>
                <a:spcPct val="100000"/>
              </a:lnSpc>
            </a:pPr>
            <a:endParaRPr lang="nl-NL" dirty="0"/>
          </a:p>
          <a:p>
            <a:pPr>
              <a:lnSpc>
                <a:spcPct val="100000"/>
              </a:lnSpc>
            </a:pPr>
            <a:r>
              <a:rPr lang="nl-NL" dirty="0" smtClean="0"/>
              <a:t>Maak opdracht 3.1 uit de POC bundel</a:t>
            </a:r>
            <a:endParaRPr lang="nl-NL" dirty="0"/>
          </a:p>
        </p:txBody>
      </p:sp>
      <p:pic>
        <p:nvPicPr>
          <p:cNvPr id="4" name="Afbeelding 3"/>
          <p:cNvPicPr>
            <a:picLocks noChangeAspect="1"/>
          </p:cNvPicPr>
          <p:nvPr/>
        </p:nvPicPr>
        <p:blipFill>
          <a:blip r:embed="rId2"/>
          <a:stretch>
            <a:fillRect/>
          </a:stretch>
        </p:blipFill>
        <p:spPr>
          <a:xfrm>
            <a:off x="838200" y="520968"/>
            <a:ext cx="1877731" cy="1304657"/>
          </a:xfrm>
          <a:prstGeom prst="rect">
            <a:avLst/>
          </a:prstGeom>
        </p:spPr>
      </p:pic>
    </p:spTree>
    <p:extLst>
      <p:ext uri="{BB962C8B-B14F-4D97-AF65-F5344CB8AC3E}">
        <p14:creationId xmlns:p14="http://schemas.microsoft.com/office/powerpoint/2010/main" val="3803963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Bepalen van de instructievorm</a:t>
            </a:r>
            <a:br>
              <a:rPr lang="nl-NL" dirty="0" smtClean="0"/>
            </a:b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endParaRPr lang="nl-NL" dirty="0" smtClean="0"/>
          </a:p>
          <a:p>
            <a:r>
              <a:rPr lang="nl-NL" dirty="0" smtClean="0"/>
              <a:t> Het bepalen van de instructievorm hangt altijd samen met het onderwerp van de instructie en de persoon of groep die je de instructie geeft. Het is dus niet altijd zo dat als je één persoon instrueert, je altijd kiest voor een demonstratie. Of dat je altijd uitleg geeft als je een groep instrueert. Wel kun je voor jezelf bepalen welke instructievorm de juiste is door je het volgende af te vragen:  </a:t>
            </a:r>
          </a:p>
          <a:p>
            <a:endParaRPr lang="nl-NL" dirty="0" smtClean="0"/>
          </a:p>
          <a:p>
            <a:r>
              <a:rPr lang="nl-NL" dirty="0" smtClean="0"/>
              <a:t> Waar vindt de instructie plaats? </a:t>
            </a:r>
          </a:p>
          <a:p>
            <a:r>
              <a:rPr lang="nl-NL" dirty="0" smtClean="0"/>
              <a:t> Voor wie of hoeveel personen is de instructie? </a:t>
            </a:r>
          </a:p>
          <a:p>
            <a:r>
              <a:rPr lang="nl-NL" dirty="0" smtClean="0"/>
              <a:t> Wat weet de medewerker al of wat kan hij al?  </a:t>
            </a:r>
          </a:p>
          <a:p>
            <a:r>
              <a:rPr lang="nl-NL" dirty="0" smtClean="0"/>
              <a:t> Past de instructie bij het doel dat ik wil bereiken? </a:t>
            </a:r>
          </a:p>
          <a:p>
            <a:endParaRPr lang="nl-NL" dirty="0" smtClean="0"/>
          </a:p>
          <a:p>
            <a:endParaRPr lang="nl-NL" dirty="0"/>
          </a:p>
        </p:txBody>
      </p:sp>
      <p:pic>
        <p:nvPicPr>
          <p:cNvPr id="4" name="Afbeelding 3"/>
          <p:cNvPicPr>
            <a:picLocks noChangeAspect="1"/>
          </p:cNvPicPr>
          <p:nvPr/>
        </p:nvPicPr>
        <p:blipFill>
          <a:blip r:embed="rId2"/>
          <a:stretch>
            <a:fillRect/>
          </a:stretch>
        </p:blipFill>
        <p:spPr>
          <a:xfrm>
            <a:off x="838200" y="520968"/>
            <a:ext cx="1877731" cy="1304657"/>
          </a:xfrm>
          <a:prstGeom prst="rect">
            <a:avLst/>
          </a:prstGeom>
        </p:spPr>
      </p:pic>
    </p:spTree>
    <p:extLst>
      <p:ext uri="{BB962C8B-B14F-4D97-AF65-F5344CB8AC3E}">
        <p14:creationId xmlns:p14="http://schemas.microsoft.com/office/powerpoint/2010/main" val="1604426985"/>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TotalTime>
  <Words>1568</Words>
  <Application>Microsoft Office PowerPoint</Application>
  <PresentationFormat>Breedbeeld</PresentationFormat>
  <Paragraphs>134</Paragraphs>
  <Slides>21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21</vt:i4>
      </vt:variant>
    </vt:vector>
  </HeadingPairs>
  <TitlesOfParts>
    <vt:vector size="26" baseType="lpstr">
      <vt:lpstr>Arial</vt:lpstr>
      <vt:lpstr>Calibri</vt:lpstr>
      <vt:lpstr>Calibri Light</vt:lpstr>
      <vt:lpstr>Wingdings</vt:lpstr>
      <vt:lpstr>Kantoorthema</vt:lpstr>
      <vt:lpstr>Praktijk Opleiders Cursus</vt:lpstr>
      <vt:lpstr>Programma</vt:lpstr>
      <vt:lpstr>  Programma</vt:lpstr>
      <vt:lpstr>   Instrueren</vt:lpstr>
      <vt:lpstr>    </vt:lpstr>
      <vt:lpstr>   Doel vaststellen</vt:lpstr>
      <vt:lpstr>  Duidelijk en concreet!!!</vt:lpstr>
      <vt:lpstr>  De vaardigheid in stappen verdelen </vt:lpstr>
      <vt:lpstr>  Bepalen van de instructievorm </vt:lpstr>
      <vt:lpstr>   voorbeelden instructievormen</vt:lpstr>
      <vt:lpstr>PowerPoint-presentatie</vt:lpstr>
      <vt:lpstr>  …is het begrepen?</vt:lpstr>
      <vt:lpstr>  Observeren</vt:lpstr>
      <vt:lpstr>PowerPoint-presentatie</vt:lpstr>
      <vt:lpstr>  Rapporteren</vt:lpstr>
      <vt:lpstr>  Evalueren/feedback geven</vt:lpstr>
      <vt:lpstr>   Zelf aan de slag!</vt:lpstr>
      <vt:lpstr>  </vt:lpstr>
      <vt:lpstr>  Evalueren en beoordelen</vt:lpstr>
      <vt:lpstr>PowerPoint-presentatie</vt:lpstr>
      <vt:lpstr>  zelf aan de slag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Praktijk Opleiders Cursus</dc:title>
  <dc:creator>Regien Mendel - ten Napel</dc:creator>
  <cp:lastModifiedBy>Regien Mendel - ten Napel</cp:lastModifiedBy>
  <cp:revision>17</cp:revision>
  <dcterms:created xsi:type="dcterms:W3CDTF">2018-03-28T12:29:38Z</dcterms:created>
  <dcterms:modified xsi:type="dcterms:W3CDTF">2018-03-29T11:33:41Z</dcterms:modified>
</cp:coreProperties>
</file>